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1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3"/>
  </p:notesMasterIdLst>
  <p:handoutMasterIdLst>
    <p:handoutMasterId r:id="rId74"/>
  </p:handoutMasterIdLst>
  <p:sldIdLst>
    <p:sldId id="351" r:id="rId2"/>
    <p:sldId id="257" r:id="rId3"/>
    <p:sldId id="258" r:id="rId4"/>
    <p:sldId id="259" r:id="rId5"/>
    <p:sldId id="466" r:id="rId6"/>
    <p:sldId id="467" r:id="rId7"/>
    <p:sldId id="468" r:id="rId8"/>
    <p:sldId id="469" r:id="rId9"/>
    <p:sldId id="470" r:id="rId10"/>
    <p:sldId id="472" r:id="rId11"/>
    <p:sldId id="473" r:id="rId12"/>
    <p:sldId id="474" r:id="rId13"/>
    <p:sldId id="444" r:id="rId14"/>
    <p:sldId id="278" r:id="rId15"/>
    <p:sldId id="279" r:id="rId16"/>
    <p:sldId id="280" r:id="rId17"/>
    <p:sldId id="281" r:id="rId18"/>
    <p:sldId id="282" r:id="rId19"/>
    <p:sldId id="284" r:id="rId20"/>
    <p:sldId id="283" r:id="rId21"/>
    <p:sldId id="362" r:id="rId22"/>
    <p:sldId id="458" r:id="rId23"/>
    <p:sldId id="452" r:id="rId24"/>
    <p:sldId id="290" r:id="rId25"/>
    <p:sldId id="410" r:id="rId26"/>
    <p:sldId id="411" r:id="rId27"/>
    <p:sldId id="412" r:id="rId28"/>
    <p:sldId id="413" r:id="rId29"/>
    <p:sldId id="416" r:id="rId30"/>
    <p:sldId id="415" r:id="rId31"/>
    <p:sldId id="414" r:id="rId32"/>
    <p:sldId id="453" r:id="rId33"/>
    <p:sldId id="418" r:id="rId34"/>
    <p:sldId id="419" r:id="rId35"/>
    <p:sldId id="420" r:id="rId36"/>
    <p:sldId id="422" r:id="rId37"/>
    <p:sldId id="423" r:id="rId38"/>
    <p:sldId id="424" r:id="rId39"/>
    <p:sldId id="425" r:id="rId40"/>
    <p:sldId id="428" r:id="rId41"/>
    <p:sldId id="429" r:id="rId42"/>
    <p:sldId id="430" r:id="rId43"/>
    <p:sldId id="450" r:id="rId44"/>
    <p:sldId id="451" r:id="rId45"/>
    <p:sldId id="454" r:id="rId46"/>
    <p:sldId id="431" r:id="rId47"/>
    <p:sldId id="455" r:id="rId48"/>
    <p:sldId id="475" r:id="rId49"/>
    <p:sldId id="476" r:id="rId50"/>
    <p:sldId id="478" r:id="rId51"/>
    <p:sldId id="457" r:id="rId52"/>
    <p:sldId id="456" r:id="rId53"/>
    <p:sldId id="479" r:id="rId54"/>
    <p:sldId id="481" r:id="rId55"/>
    <p:sldId id="480" r:id="rId56"/>
    <p:sldId id="315" r:id="rId57"/>
    <p:sldId id="432" r:id="rId58"/>
    <p:sldId id="459" r:id="rId59"/>
    <p:sldId id="460" r:id="rId60"/>
    <p:sldId id="433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316" r:id="rId71"/>
    <p:sldId id="443" r:id="rId72"/>
  </p:sldIdLst>
  <p:sldSz cx="9144000" cy="6858000" type="screen4x3"/>
  <p:notesSz cx="10234613" cy="7099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EA900"/>
    <a:srgbClr val="E7F0F8"/>
    <a:srgbClr val="E7EBF5"/>
    <a:srgbClr val="FF3300"/>
    <a:srgbClr val="FFCC66"/>
    <a:srgbClr val="FF9900"/>
    <a:srgbClr val="3DF2FB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Feuille_de_calcul_Microsoft_Excel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Licenciés</c:v>
                </c:pt>
              </c:strCache>
            </c:strRef>
          </c:tx>
          <c:spPr>
            <a:ln w="889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Feuil1!$A$2:$A$12</c:f>
              <c:strCache>
                <c:ptCount val="11"/>
                <c:pt idx="0">
                  <c:v>06/07</c:v>
                </c:pt>
                <c:pt idx="1">
                  <c:v>07/08</c:v>
                </c:pt>
                <c:pt idx="2">
                  <c:v>08/09</c:v>
                </c:pt>
                <c:pt idx="3">
                  <c:v>09/10</c:v>
                </c:pt>
                <c:pt idx="4">
                  <c:v>10/11</c:v>
                </c:pt>
                <c:pt idx="5">
                  <c:v>11/12</c:v>
                </c:pt>
                <c:pt idx="6">
                  <c:v>12/13</c:v>
                </c:pt>
                <c:pt idx="7">
                  <c:v>13/14</c:v>
                </c:pt>
                <c:pt idx="8">
                  <c:v>14/15</c:v>
                </c:pt>
                <c:pt idx="9">
                  <c:v>15/16</c:v>
                </c:pt>
                <c:pt idx="10">
                  <c:v>16/17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3561</c:v>
                </c:pt>
                <c:pt idx="1">
                  <c:v>3559</c:v>
                </c:pt>
                <c:pt idx="2">
                  <c:v>3625</c:v>
                </c:pt>
                <c:pt idx="3">
                  <c:v>3733</c:v>
                </c:pt>
                <c:pt idx="4">
                  <c:v>3781</c:v>
                </c:pt>
                <c:pt idx="5">
                  <c:v>3847</c:v>
                </c:pt>
                <c:pt idx="6">
                  <c:v>3848</c:v>
                </c:pt>
                <c:pt idx="7">
                  <c:v>3865</c:v>
                </c:pt>
                <c:pt idx="8">
                  <c:v>3878</c:v>
                </c:pt>
                <c:pt idx="9">
                  <c:v>3824</c:v>
                </c:pt>
                <c:pt idx="10">
                  <c:v>3624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1221808"/>
        <c:axId val="811226160"/>
      </c:lineChart>
      <c:catAx>
        <c:axId val="81122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1226160"/>
        <c:crosses val="autoZero"/>
        <c:auto val="1"/>
        <c:lblAlgn val="ctr"/>
        <c:lblOffset val="100"/>
        <c:noMultiLvlLbl val="0"/>
      </c:catAx>
      <c:valAx>
        <c:axId val="81122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122180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Feuil1!$A$2:$A$3</c:f>
              <c:strCache>
                <c:ptCount val="2"/>
                <c:pt idx="0">
                  <c:v>Charges</c:v>
                </c:pt>
                <c:pt idx="1">
                  <c:v>Produits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73387.03</c:v>
                </c:pt>
                <c:pt idx="1">
                  <c:v>74785.86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Excédent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Feuil1!$A$2:$A$3</c:f>
              <c:strCache>
                <c:ptCount val="2"/>
                <c:pt idx="0">
                  <c:v>Charges</c:v>
                </c:pt>
                <c:pt idx="1">
                  <c:v>Produits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1398.8300000000017</c:v>
                </c:pt>
                <c:pt idx="1">
                  <c:v>-74785.86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3509648"/>
        <c:axId val="833513456"/>
      </c:barChart>
      <c:catAx>
        <c:axId val="83350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3513456"/>
        <c:crosses val="autoZero"/>
        <c:auto val="1"/>
        <c:lblAlgn val="ctr"/>
        <c:lblOffset val="100"/>
        <c:noMultiLvlLbl val="0"/>
      </c:catAx>
      <c:valAx>
        <c:axId val="833513456"/>
        <c:scaling>
          <c:orientation val="minMax"/>
          <c:min val="1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3509648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564408252209"/>
          <c:y val="3.8934238010436488E-2"/>
          <c:w val="0.76734795597145111"/>
          <c:h val="0.876069924043710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Feuil1!$A$2:$A$3</c:f>
              <c:strCache>
                <c:ptCount val="2"/>
                <c:pt idx="0">
                  <c:v>Charges</c:v>
                </c:pt>
                <c:pt idx="1">
                  <c:v>Produits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73387.03</c:v>
                </c:pt>
                <c:pt idx="1">
                  <c:v>74504.929999999993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Bénéfice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Feuil1!$A$2:$A$3</c:f>
              <c:strCache>
                <c:ptCount val="2"/>
                <c:pt idx="0">
                  <c:v>Charges</c:v>
                </c:pt>
                <c:pt idx="1">
                  <c:v>Produits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1117.8999999999942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3519984"/>
        <c:axId val="833510192"/>
      </c:barChart>
      <c:catAx>
        <c:axId val="833519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3510192"/>
        <c:crosses val="autoZero"/>
        <c:auto val="1"/>
        <c:lblAlgn val="ctr"/>
        <c:lblOffset val="100"/>
        <c:noMultiLvlLbl val="0"/>
      </c:catAx>
      <c:valAx>
        <c:axId val="833510192"/>
        <c:scaling>
          <c:orientation val="minMax"/>
          <c:max val="80000"/>
          <c:min val="1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3519984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5873103962338704"/>
          <c:y val="0.49196581274789042"/>
          <c:w val="0.1338242860139183"/>
          <c:h val="6.759210450370500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Traditionnelles (1656)</c:v>
                </c:pt>
                <c:pt idx="1">
                  <c:v>Promotionnelles (1968)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1656</c:v>
                </c:pt>
                <c:pt idx="1">
                  <c:v>1968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255783999222241"/>
          <c:y val="0.4347524715644655"/>
          <c:w val="0.30648389129748826"/>
          <c:h val="0.141453805023925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CC66"/>
              </a:solidFill>
            </c:spPr>
          </c:dPt>
          <c:dPt>
            <c:idx val="3"/>
            <c:bubble3D val="0"/>
            <c:spPr>
              <a:solidFill>
                <a:srgbClr val="00CC00"/>
              </a:solidFill>
            </c:spPr>
          </c:dPt>
          <c:dPt>
            <c:idx val="4"/>
            <c:bubble3D val="0"/>
            <c:spPr>
              <a:solidFill>
                <a:schemeClr val="bg1">
                  <a:lumMod val="65000"/>
                  <a:lumOff val="35000"/>
                </a:schemeClr>
              </a:solidFill>
            </c:spPr>
          </c:dPt>
          <c:dPt>
            <c:idx val="5"/>
            <c:bubble3D val="0"/>
            <c:spPr>
              <a:solidFill>
                <a:srgbClr val="FF3300"/>
              </a:solidFill>
            </c:spPr>
          </c:dPt>
          <c:dPt>
            <c:idx val="6"/>
            <c:bubble3D val="0"/>
            <c:spPr>
              <a:solidFill>
                <a:srgbClr val="B2B2B2"/>
              </a:solidFill>
            </c:spPr>
          </c:dPt>
          <c:cat>
            <c:strRef>
              <c:f>Feuil1!$A$2:$A$8</c:f>
              <c:strCache>
                <c:ptCount val="7"/>
                <c:pt idx="0">
                  <c:v>Poussins (12,39%)</c:v>
                </c:pt>
                <c:pt idx="1">
                  <c:v>Benjamins (15,31%)</c:v>
                </c:pt>
                <c:pt idx="2">
                  <c:v>Minimes (10,24%)</c:v>
                </c:pt>
                <c:pt idx="3">
                  <c:v>Cadets (11,98%)</c:v>
                </c:pt>
                <c:pt idx="4">
                  <c:v>Juniors (4,91%)</c:v>
                </c:pt>
                <c:pt idx="5">
                  <c:v>Seniors (18,98%)</c:v>
                </c:pt>
                <c:pt idx="6">
                  <c:v>Vétérans (26,19%)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12.39</c:v>
                </c:pt>
                <c:pt idx="1">
                  <c:v>15.31</c:v>
                </c:pt>
                <c:pt idx="2">
                  <c:v>10.24</c:v>
                </c:pt>
                <c:pt idx="3">
                  <c:v>11.98</c:v>
                </c:pt>
                <c:pt idx="4">
                  <c:v>4.91</c:v>
                </c:pt>
                <c:pt idx="5">
                  <c:v>18.98</c:v>
                </c:pt>
                <c:pt idx="6">
                  <c:v>26.19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417728795282896"/>
          <c:y val="7.4852678510559961E-2"/>
          <c:w val="0.2972206217166431"/>
          <c:h val="0.6494302114721241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Féminines</c:v>
                </c:pt>
              </c:strCache>
            </c:strRef>
          </c:tx>
          <c:spPr>
            <a:solidFill>
              <a:srgbClr val="FF6699"/>
            </a:solidFill>
          </c:spPr>
          <c:cat>
            <c:strRef>
              <c:f>Feuil1!$A$2:$A$8</c:f>
              <c:strCache>
                <c:ptCount val="7"/>
                <c:pt idx="0">
                  <c:v>Poussines</c:v>
                </c:pt>
                <c:pt idx="1">
                  <c:v>Benjamines</c:v>
                </c:pt>
                <c:pt idx="2">
                  <c:v>Minimes</c:v>
                </c:pt>
                <c:pt idx="3">
                  <c:v>Cadettes</c:v>
                </c:pt>
                <c:pt idx="4">
                  <c:v>Juniors</c:v>
                </c:pt>
                <c:pt idx="5">
                  <c:v>Seniors</c:v>
                </c:pt>
                <c:pt idx="6">
                  <c:v>Vétérans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190</c:v>
                </c:pt>
                <c:pt idx="1">
                  <c:v>234</c:v>
                </c:pt>
                <c:pt idx="2">
                  <c:v>95</c:v>
                </c:pt>
                <c:pt idx="3">
                  <c:v>140</c:v>
                </c:pt>
                <c:pt idx="4">
                  <c:v>30</c:v>
                </c:pt>
                <c:pt idx="5">
                  <c:v>108</c:v>
                </c:pt>
                <c:pt idx="6">
                  <c:v>114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Masculine</c:v>
                </c:pt>
              </c:strCache>
            </c:strRef>
          </c:tx>
          <c:spPr>
            <a:solidFill>
              <a:srgbClr val="00FF99"/>
            </a:solidFill>
          </c:spPr>
          <c:cat>
            <c:strRef>
              <c:f>Feuil1!$A$2:$A$8</c:f>
              <c:strCache>
                <c:ptCount val="7"/>
                <c:pt idx="0">
                  <c:v>Poussines</c:v>
                </c:pt>
                <c:pt idx="1">
                  <c:v>Benjamines</c:v>
                </c:pt>
                <c:pt idx="2">
                  <c:v>Minimes</c:v>
                </c:pt>
                <c:pt idx="3">
                  <c:v>Cadettes</c:v>
                </c:pt>
                <c:pt idx="4">
                  <c:v>Juniors</c:v>
                </c:pt>
                <c:pt idx="5">
                  <c:v>Seniors</c:v>
                </c:pt>
                <c:pt idx="6">
                  <c:v>Vétérans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  <c:pt idx="0">
                  <c:v>259</c:v>
                </c:pt>
                <c:pt idx="1">
                  <c:v>321</c:v>
                </c:pt>
                <c:pt idx="2">
                  <c:v>276</c:v>
                </c:pt>
                <c:pt idx="3">
                  <c:v>294</c:v>
                </c:pt>
                <c:pt idx="4">
                  <c:v>148</c:v>
                </c:pt>
                <c:pt idx="5">
                  <c:v>580</c:v>
                </c:pt>
                <c:pt idx="6">
                  <c:v>835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231600"/>
        <c:axId val="811220176"/>
      </c:areaChart>
      <c:catAx>
        <c:axId val="811231600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811220176"/>
        <c:crosses val="autoZero"/>
        <c:auto val="1"/>
        <c:lblAlgn val="ctr"/>
        <c:lblOffset val="100"/>
        <c:noMultiLvlLbl val="0"/>
      </c:catAx>
      <c:valAx>
        <c:axId val="811220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1123160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Clubs</c:v>
                </c:pt>
              </c:strCache>
            </c:strRef>
          </c:tx>
          <c:spPr>
            <a:ln w="889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Feuil1!$A$2:$A$11</c:f>
              <c:strCache>
                <c:ptCount val="10"/>
                <c:pt idx="0">
                  <c:v>07/08</c:v>
                </c:pt>
                <c:pt idx="1">
                  <c:v>08/09</c:v>
                </c:pt>
                <c:pt idx="2">
                  <c:v>09/10</c:v>
                </c:pt>
                <c:pt idx="3">
                  <c:v>10/11</c:v>
                </c:pt>
                <c:pt idx="4">
                  <c:v>11/12</c:v>
                </c:pt>
                <c:pt idx="5">
                  <c:v>12/13</c:v>
                </c:pt>
                <c:pt idx="6">
                  <c:v>13/14</c:v>
                </c:pt>
                <c:pt idx="7">
                  <c:v>14/15</c:v>
                </c:pt>
                <c:pt idx="8">
                  <c:v>15/16</c:v>
                </c:pt>
                <c:pt idx="9">
                  <c:v>16/17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60</c:v>
                </c:pt>
                <c:pt idx="1">
                  <c:v>59</c:v>
                </c:pt>
                <c:pt idx="2">
                  <c:v>62</c:v>
                </c:pt>
                <c:pt idx="3">
                  <c:v>62</c:v>
                </c:pt>
                <c:pt idx="4">
                  <c:v>63</c:v>
                </c:pt>
                <c:pt idx="5">
                  <c:v>62</c:v>
                </c:pt>
                <c:pt idx="6">
                  <c:v>57</c:v>
                </c:pt>
                <c:pt idx="7">
                  <c:v>56</c:v>
                </c:pt>
                <c:pt idx="8">
                  <c:v>57</c:v>
                </c:pt>
                <c:pt idx="9">
                  <c:v>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1223440"/>
        <c:axId val="811216912"/>
      </c:lineChart>
      <c:catAx>
        <c:axId val="81122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1216912"/>
        <c:crosses val="autoZero"/>
        <c:auto val="1"/>
        <c:lblAlgn val="ctr"/>
        <c:lblOffset val="100"/>
        <c:noMultiLvlLbl val="0"/>
      </c:catAx>
      <c:valAx>
        <c:axId val="81121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122344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i="1" dirty="0" err="1" smtClean="0">
                <a:solidFill>
                  <a:srgbClr val="FFC000"/>
                </a:solidFill>
              </a:rPr>
              <a:t>Nombre</a:t>
            </a:r>
            <a:r>
              <a:rPr lang="en-US" sz="2800" i="1" baseline="0" dirty="0" smtClean="0">
                <a:solidFill>
                  <a:srgbClr val="FFC000"/>
                </a:solidFill>
              </a:rPr>
              <a:t> de clubs par</a:t>
            </a:r>
          </a:p>
          <a:p>
            <a:pPr>
              <a:defRPr/>
            </a:pPr>
            <a:r>
              <a:rPr lang="en-US" sz="2800" i="1" baseline="0" dirty="0" smtClean="0">
                <a:solidFill>
                  <a:srgbClr val="FFC000"/>
                </a:solidFill>
              </a:rPr>
              <a:t>tranches de </a:t>
            </a:r>
            <a:r>
              <a:rPr lang="en-US" sz="2800" i="1" baseline="0" dirty="0" err="1" smtClean="0">
                <a:solidFill>
                  <a:srgbClr val="FFC000"/>
                </a:solidFill>
              </a:rPr>
              <a:t>licenciés</a:t>
            </a:r>
            <a:endParaRPr lang="en-US" sz="2800" i="1" dirty="0">
              <a:solidFill>
                <a:srgbClr val="FFC000"/>
              </a:solidFill>
            </a:endParaRPr>
          </a:p>
        </c:rich>
      </c:tx>
      <c:layout>
        <c:manualLayout>
          <c:xMode val="edge"/>
          <c:yMode val="edge"/>
          <c:x val="0.5237166543373788"/>
          <c:y val="0.3555530669951568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6115425389783669E-2"/>
          <c:y val="5.8253510536609147E-2"/>
          <c:w val="0.91811407389060951"/>
          <c:h val="0.81558654257637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Licenciés par club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cat>
            <c:strRef>
              <c:f>Feuil1!$A$2:$A$8</c:f>
              <c:strCache>
                <c:ptCount val="7"/>
                <c:pt idx="0">
                  <c:v>20 et -</c:v>
                </c:pt>
                <c:pt idx="1">
                  <c:v>21 à 50</c:v>
                </c:pt>
                <c:pt idx="2">
                  <c:v>51 à 100</c:v>
                </c:pt>
                <c:pt idx="3">
                  <c:v>101 à 150</c:v>
                </c:pt>
                <c:pt idx="4">
                  <c:v>151 à 200</c:v>
                </c:pt>
                <c:pt idx="5">
                  <c:v>201 à 300</c:v>
                </c:pt>
                <c:pt idx="6">
                  <c:v>+ de 300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23</c:v>
                </c:pt>
                <c:pt idx="1">
                  <c:v>13</c:v>
                </c:pt>
                <c:pt idx="2">
                  <c:v>12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1220720"/>
        <c:axId val="811219632"/>
      </c:barChart>
      <c:catAx>
        <c:axId val="81122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1219632"/>
        <c:crosses val="autoZero"/>
        <c:auto val="1"/>
        <c:lblAlgn val="ctr"/>
        <c:lblOffset val="100"/>
        <c:noMultiLvlLbl val="0"/>
      </c:catAx>
      <c:valAx>
        <c:axId val="81121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122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15425389783669E-2"/>
          <c:y val="5.8253510536609147E-2"/>
          <c:w val="0.91811407389060951"/>
          <c:h val="0.81558654257637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Clubs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Feuil1!$A$2:$A$8</c:f>
              <c:strCache>
                <c:ptCount val="7"/>
                <c:pt idx="0">
                  <c:v>plus de -40%</c:v>
                </c:pt>
                <c:pt idx="1">
                  <c:v>entre -39 et -20%</c:v>
                </c:pt>
                <c:pt idx="2">
                  <c:v>entre -19 et -1%</c:v>
                </c:pt>
                <c:pt idx="3">
                  <c:v>stable</c:v>
                </c:pt>
                <c:pt idx="4">
                  <c:v>entre +1 et +19%</c:v>
                </c:pt>
                <c:pt idx="5">
                  <c:v>entre +20 et +39%</c:v>
                </c:pt>
                <c:pt idx="6">
                  <c:v>plus de +40%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15</c:v>
                </c:pt>
                <c:pt idx="3">
                  <c:v>7</c:v>
                </c:pt>
                <c:pt idx="4">
                  <c:v>11</c:v>
                </c:pt>
                <c:pt idx="5">
                  <c:v>9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1224528"/>
        <c:axId val="811229968"/>
      </c:barChart>
      <c:catAx>
        <c:axId val="81122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1229968"/>
        <c:crosses val="autoZero"/>
        <c:auto val="1"/>
        <c:lblAlgn val="ctr"/>
        <c:lblOffset val="100"/>
        <c:noMultiLvlLbl val="0"/>
      </c:catAx>
      <c:valAx>
        <c:axId val="81122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122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88672282144"/>
          <c:y val="5.1820576350588392E-2"/>
          <c:w val="0.87131452746598104"/>
          <c:h val="0.86200310447909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Feuil1!$A$2:$A$7</c:f>
              <c:strCache>
                <c:ptCount val="6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92542.73</c:v>
                </c:pt>
                <c:pt idx="1">
                  <c:v>126810.34</c:v>
                </c:pt>
                <c:pt idx="2">
                  <c:v>106299.47</c:v>
                </c:pt>
                <c:pt idx="3">
                  <c:v>80764.17</c:v>
                </c:pt>
                <c:pt idx="4">
                  <c:v>81234.95</c:v>
                </c:pt>
                <c:pt idx="5">
                  <c:v>73387.03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06928"/>
        <c:axId val="833507472"/>
      </c:barChart>
      <c:catAx>
        <c:axId val="83350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3507472"/>
        <c:crosses val="autoZero"/>
        <c:auto val="1"/>
        <c:lblAlgn val="ctr"/>
        <c:lblOffset val="100"/>
        <c:noMultiLvlLbl val="0"/>
      </c:catAx>
      <c:valAx>
        <c:axId val="83350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350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69461355691212"/>
          <c:y val="4.1944102267389587E-2"/>
          <c:w val="0.86681917003348996"/>
          <c:h val="0.86200310447909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0CF9B">
                <a:lumMod val="60000"/>
                <a:lumOff val="40000"/>
              </a:srgbClr>
            </a:solidFill>
          </c:spPr>
          <c:invertIfNegative val="0"/>
          <c:cat>
            <c:strRef>
              <c:f>Feuil1!$A$2:$A$7</c:f>
              <c:strCache>
                <c:ptCount val="6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104306.12</c:v>
                </c:pt>
                <c:pt idx="1">
                  <c:v>139703.03</c:v>
                </c:pt>
                <c:pt idx="2">
                  <c:v>108706.95</c:v>
                </c:pt>
                <c:pt idx="3">
                  <c:v>85015.19</c:v>
                </c:pt>
                <c:pt idx="4">
                  <c:v>84043.77</c:v>
                </c:pt>
                <c:pt idx="5">
                  <c:v>74785.86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21072"/>
        <c:axId val="833517264"/>
      </c:barChart>
      <c:catAx>
        <c:axId val="83352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3517264"/>
        <c:crosses val="autoZero"/>
        <c:auto val="1"/>
        <c:lblAlgn val="ctr"/>
        <c:lblOffset val="100"/>
        <c:noMultiLvlLbl val="0"/>
      </c:catAx>
      <c:valAx>
        <c:axId val="83351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352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0.83541</cdr:x>
      <cdr:y>0.34999</cdr:y>
    </cdr:from>
    <cdr:to>
      <cdr:x>0.97207</cdr:x>
      <cdr:y>0.41999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280963" y="1800200"/>
          <a:ext cx="1191051" cy="360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600" dirty="0" smtClean="0"/>
            <a:t>73 387,03€</a:t>
          </a:r>
          <a:endParaRPr lang="fr-FR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0.84821</cdr:x>
      <cdr:y>0.40599</cdr:y>
    </cdr:from>
    <cdr:to>
      <cdr:x>0.98487</cdr:x>
      <cdr:y>0.47599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392522" y="2088232"/>
          <a:ext cx="1191051" cy="360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600" smtClean="0"/>
            <a:t>74 785,86€</a:t>
          </a:r>
          <a:endParaRPr lang="fr-FR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5469" tIns="47734" rIns="95469" bIns="4773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5469" tIns="47734" rIns="95469" bIns="47734" rtlCol="0"/>
          <a:lstStyle>
            <a:lvl1pPr algn="r">
              <a:defRPr sz="1200"/>
            </a:lvl1pPr>
          </a:lstStyle>
          <a:p>
            <a:fld id="{216C0590-D01F-407C-9400-D113DCADDD87}" type="datetimeFigureOut">
              <a:rPr lang="fr-FR" smtClean="0"/>
              <a:pPr/>
              <a:t>17/09/2017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5469" tIns="47734" rIns="95469" bIns="4773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5469" tIns="47734" rIns="95469" bIns="47734" rtlCol="0" anchor="b"/>
          <a:lstStyle>
            <a:lvl1pPr algn="r">
              <a:defRPr sz="1200"/>
            </a:lvl1pPr>
          </a:lstStyle>
          <a:p>
            <a:fld id="{BADF6A7A-A9DD-40B3-B39D-BD8CC86171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069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5469" tIns="47734" rIns="95469" bIns="4773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5469" tIns="47734" rIns="95469" bIns="47734" rtlCol="0"/>
          <a:lstStyle>
            <a:lvl1pPr algn="r">
              <a:defRPr sz="1200"/>
            </a:lvl1pPr>
          </a:lstStyle>
          <a:p>
            <a:fld id="{6E8A4F0F-8DAF-483A-8F20-ABE04A3F3EF2}" type="datetimeFigureOut">
              <a:rPr lang="fr-FR" smtClean="0"/>
              <a:pPr/>
              <a:t>17/09/2017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9" tIns="47734" rIns="95469" bIns="4773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5469" tIns="47734" rIns="95469" bIns="4773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5469" tIns="47734" rIns="95469" bIns="4773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5469" tIns="47734" rIns="95469" bIns="47734" rtlCol="0" anchor="b"/>
          <a:lstStyle>
            <a:lvl1pPr algn="r">
              <a:defRPr sz="1200"/>
            </a:lvl1pPr>
          </a:lstStyle>
          <a:p>
            <a:fld id="{FA7E278E-0A4C-4CFB-9F4D-1CFF970BE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92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401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4979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590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162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19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75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555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348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595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116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70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2536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788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212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17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183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02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206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134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560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720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22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934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544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395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454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8437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1471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166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5485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5729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860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78126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5433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700" dirty="0">
                <a:solidFill>
                  <a:srgbClr val="FFFF00"/>
                </a:solidFill>
              </a:rPr>
              <a:t>Règles du jeu</a:t>
            </a:r>
          </a:p>
          <a:p>
            <a:r>
              <a:rPr lang="fr-FR" sz="1700" dirty="0">
                <a:solidFill>
                  <a:srgbClr val="FFFF00"/>
                </a:solidFill>
              </a:rPr>
              <a:t>Aspects discriminatoires (xénophobie, religion, sexe, les handicaps, ethnie, </a:t>
            </a:r>
            <a:r>
              <a:rPr lang="fr-FR" sz="1700" dirty="0" err="1">
                <a:solidFill>
                  <a:srgbClr val="FFFF00"/>
                </a:solidFill>
              </a:rPr>
              <a:t>etc</a:t>
            </a:r>
            <a:r>
              <a:rPr lang="fr-FR" sz="1700" dirty="0">
                <a:solidFill>
                  <a:srgbClr val="FFFF00"/>
                </a:solidFill>
              </a:rPr>
              <a:t>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D3CA4-6DB6-413A-9653-0AB5886AF1ED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332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700" dirty="0">
                <a:solidFill>
                  <a:srgbClr val="FFFF00"/>
                </a:solidFill>
              </a:rPr>
              <a:t>Règles du jeu</a:t>
            </a:r>
          </a:p>
          <a:p>
            <a:r>
              <a:rPr lang="fr-FR" sz="1700" dirty="0">
                <a:solidFill>
                  <a:srgbClr val="FFFF00"/>
                </a:solidFill>
              </a:rPr>
              <a:t>Aspects discriminatoires (xénophobie, religion, sexe, les handicaps, ethnie, </a:t>
            </a:r>
            <a:r>
              <a:rPr lang="fr-FR" sz="1700" dirty="0" err="1">
                <a:solidFill>
                  <a:srgbClr val="FFFF00"/>
                </a:solidFill>
              </a:rPr>
              <a:t>etc</a:t>
            </a:r>
            <a:r>
              <a:rPr lang="fr-FR" sz="1700" dirty="0">
                <a:solidFill>
                  <a:srgbClr val="FFFF00"/>
                </a:solidFill>
              </a:rPr>
              <a:t>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D3CA4-6DB6-413A-9653-0AB5886AF1ED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947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700" dirty="0">
                <a:solidFill>
                  <a:srgbClr val="FFFF00"/>
                </a:solidFill>
              </a:rPr>
              <a:t>Règles du jeu</a:t>
            </a:r>
          </a:p>
          <a:p>
            <a:r>
              <a:rPr lang="fr-FR" sz="1700" dirty="0">
                <a:solidFill>
                  <a:srgbClr val="FFFF00"/>
                </a:solidFill>
              </a:rPr>
              <a:t>Aspects discriminatoires (xénophobie, religion, sexe, les handicaps, ethnie, </a:t>
            </a:r>
            <a:r>
              <a:rPr lang="fr-FR" sz="1700" dirty="0" err="1">
                <a:solidFill>
                  <a:srgbClr val="FFFF00"/>
                </a:solidFill>
              </a:rPr>
              <a:t>etc</a:t>
            </a:r>
            <a:r>
              <a:rPr lang="fr-FR" sz="1700" dirty="0">
                <a:solidFill>
                  <a:srgbClr val="FFFF00"/>
                </a:solidFill>
              </a:rPr>
              <a:t>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D3CA4-6DB6-413A-9653-0AB5886AF1ED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1696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5630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3094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0623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6518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9748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35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7363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5059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0505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5436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3448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3952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1652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71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8961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66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065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2440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278E-0A4C-4CFB-9F4D-1CFF970BE4B9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57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E80-0182-4F86-B5E3-2DA241E05CE2}" type="datetime1">
              <a:rPr lang="fr-FR" smtClean="0"/>
              <a:t>17/09/2017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2E3F-3677-4DBA-9520-4B43A0C36ABB}" type="datetime1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53D5-1B2C-4A81-82CD-8856F8E5B3A8}" type="datetime1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8213-5207-4378-B6D1-95B29CD503FD}" type="datetime1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F9B9-C381-43EB-B989-7588FDE1EEDF}" type="datetime1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77A0-C07A-4F6D-9318-D0F544752AC0}" type="datetime1">
              <a:rPr lang="fr-FR" smtClean="0"/>
              <a:t>17/09/2017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F582-8950-426E-91D6-7EF356614B01}" type="datetime1">
              <a:rPr lang="fr-FR" smtClean="0"/>
              <a:t>17/09/2017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A3F1-54C4-42C3-9C1E-361F495386C5}" type="datetime1">
              <a:rPr lang="fr-FR" smtClean="0"/>
              <a:t>17/09/2017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F6B9-D54F-4143-BF46-D75194E6BC2B}" type="datetime1">
              <a:rPr lang="fr-FR" smtClean="0"/>
              <a:t>17/09/2017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A37C-042F-410C-9892-B86A3CC8E743}" type="datetime1">
              <a:rPr lang="fr-FR" smtClean="0"/>
              <a:t>17/09/2017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E301-A4F9-4A4E-AFB6-B4FC87A710B4}" type="datetime1">
              <a:rPr lang="fr-FR" smtClean="0"/>
              <a:t>17/09/2017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26A097-B48D-4D3F-9744-38F7CCC299D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bg2">
                <a:tint val="83000"/>
                <a:satMod val="320000"/>
              </a:schemeClr>
            </a:gs>
            <a:gs pos="17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4E3324-6C7F-45B7-A81F-7A27F5D8DED6}" type="datetime1">
              <a:rPr lang="fr-FR" smtClean="0"/>
              <a:t>17/09/2017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26A097-B48D-4D3F-9744-38F7CCC299D3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Comité Départemental de Tennis de Table de la Moselle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429132"/>
            <a:ext cx="8568952" cy="1986414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solidFill>
                  <a:srgbClr val="DEA900"/>
                </a:solidFill>
              </a:rPr>
              <a:t>Assemblée</a:t>
            </a:r>
            <a:r>
              <a:rPr lang="fr-FR" sz="4000" b="1" dirty="0" smtClean="0">
                <a:solidFill>
                  <a:srgbClr val="FFC000"/>
                </a:solidFill>
              </a:rPr>
              <a:t> Générale Ordinaire</a:t>
            </a:r>
          </a:p>
          <a:p>
            <a:pPr algn="ctr"/>
            <a:endParaRPr lang="fr-FR" sz="600" dirty="0" smtClean="0">
              <a:solidFill>
                <a:srgbClr val="FFC000"/>
              </a:solidFill>
            </a:endParaRPr>
          </a:p>
          <a:p>
            <a:pPr algn="ctr"/>
            <a:r>
              <a:rPr lang="fr-FR" sz="3200" dirty="0" smtClean="0">
                <a:solidFill>
                  <a:srgbClr val="DEA900"/>
                </a:solidFill>
              </a:rPr>
              <a:t>17 septembre 2017</a:t>
            </a:r>
          </a:p>
          <a:p>
            <a:pPr algn="ctr"/>
            <a:endParaRPr lang="fr-FR" sz="600" dirty="0" smtClean="0">
              <a:solidFill>
                <a:srgbClr val="DEA900"/>
              </a:solidFill>
            </a:endParaRPr>
          </a:p>
          <a:p>
            <a:pPr algn="ctr"/>
            <a:r>
              <a:rPr lang="fr-FR" sz="3200" dirty="0" smtClean="0">
                <a:solidFill>
                  <a:srgbClr val="DEA900"/>
                </a:solidFill>
              </a:rPr>
              <a:t>ENCHENBERG</a:t>
            </a:r>
            <a:endParaRPr lang="fr-FR" sz="3200" dirty="0">
              <a:solidFill>
                <a:srgbClr val="DEA900"/>
              </a:solidFill>
            </a:endParaRPr>
          </a:p>
        </p:txBody>
      </p:sp>
      <p:pic>
        <p:nvPicPr>
          <p:cNvPr id="4" name="Image 3" descr="cd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7907" y="2285992"/>
            <a:ext cx="5887569" cy="200026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0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097216" cy="399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" y="199438"/>
            <a:ext cx="4333286" cy="24374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333287" cy="24374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" y="3708494"/>
            <a:ext cx="4333286" cy="28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84224"/>
            <a:ext cx="5544616" cy="31188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9926"/>
            <a:ext cx="5549063" cy="31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Vincent BLANCHARD\Documents\CD57\Organisations\1011 GJC\Logos\logo-CREDIT-MUTU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277" y="5301208"/>
            <a:ext cx="4042429" cy="864096"/>
          </a:xfrm>
          <a:prstGeom prst="rect">
            <a:avLst/>
          </a:prstGeom>
          <a:noFill/>
        </p:spPr>
      </p:pic>
      <p:pic>
        <p:nvPicPr>
          <p:cNvPr id="12" name="Picture 4" descr="http://bbm-equipement.com/img/cms/logos/Rep_lorra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46711"/>
            <a:ext cx="38100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3131840" y="836712"/>
            <a:ext cx="3384376" cy="2229142"/>
            <a:chOff x="3059832" y="1071546"/>
            <a:chExt cx="3384376" cy="2229142"/>
          </a:xfrm>
        </p:grpSpPr>
        <p:sp>
          <p:nvSpPr>
            <p:cNvPr id="2" name="Rectangle 1"/>
            <p:cNvSpPr/>
            <p:nvPr/>
          </p:nvSpPr>
          <p:spPr>
            <a:xfrm>
              <a:off x="3059832" y="1284605"/>
              <a:ext cx="3384376" cy="18563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776" y="1071546"/>
              <a:ext cx="3184488" cy="2229142"/>
            </a:xfrm>
            <a:prstGeom prst="rect">
              <a:avLst/>
            </a:prstGeom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2" y="3432893"/>
            <a:ext cx="3476870" cy="11715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1622779" cy="207918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980728"/>
            <a:ext cx="1552495" cy="22151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37668"/>
            <a:ext cx="30670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182880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4900" dirty="0" smtClean="0">
                <a:solidFill>
                  <a:srgbClr val="FFFF99"/>
                </a:solidFill>
              </a:rPr>
              <a:t>Rapport Moral</a:t>
            </a:r>
            <a:br>
              <a:rPr lang="fr-FR" sz="4900" dirty="0" smtClean="0">
                <a:solidFill>
                  <a:srgbClr val="FFFF99"/>
                </a:solidFill>
              </a:rPr>
            </a:br>
            <a:r>
              <a:rPr lang="fr-FR" sz="4900" dirty="0" smtClean="0">
                <a:solidFill>
                  <a:srgbClr val="FFFF99"/>
                </a:solidFill>
              </a:rPr>
              <a:t>du Secrétaire Général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3" t="27126" r="16187" b="24124"/>
          <a:stretch/>
        </p:blipFill>
        <p:spPr>
          <a:xfrm>
            <a:off x="3059832" y="2132856"/>
            <a:ext cx="3096344" cy="3404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Evolution des licences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9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765062"/>
              </p:ext>
            </p:extLst>
          </p:nvPr>
        </p:nvGraphicFramePr>
        <p:xfrm>
          <a:off x="214282" y="1571613"/>
          <a:ext cx="871543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172400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3624</a:t>
            </a:r>
            <a:endParaRPr lang="fr-F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7365"/>
              </p:ext>
            </p:extLst>
          </p:nvPr>
        </p:nvGraphicFramePr>
        <p:xfrm>
          <a:off x="323528" y="1628800"/>
          <a:ext cx="8517632" cy="498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Répartition par types</a:t>
            </a:r>
            <a:endParaRPr lang="fr-FR" sz="4000" dirty="0"/>
          </a:p>
        </p:txBody>
      </p:sp>
      <p:sp>
        <p:nvSpPr>
          <p:cNvPr id="7" name="ZoneTexte 6"/>
          <p:cNvSpPr txBox="1"/>
          <p:nvPr/>
        </p:nvSpPr>
        <p:spPr>
          <a:xfrm>
            <a:off x="1475656" y="37513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54,3 %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779912" y="3548944"/>
            <a:ext cx="119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45,7%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Répartition par tranches d’âge</a:t>
            </a:r>
            <a:endParaRPr lang="fr-FR" sz="4000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725486"/>
              </p:ext>
            </p:extLst>
          </p:nvPr>
        </p:nvGraphicFramePr>
        <p:xfrm>
          <a:off x="0" y="1500174"/>
          <a:ext cx="8858312" cy="55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Représentation féminine</a:t>
            </a:r>
            <a:br>
              <a:rPr lang="fr-FR" sz="4400" dirty="0" smtClean="0"/>
            </a:br>
            <a:r>
              <a:rPr lang="fr-FR" sz="4400" dirty="0" smtClean="0"/>
              <a:t>par catégorie</a:t>
            </a:r>
            <a:endParaRPr lang="fr-FR" sz="4400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525666"/>
              </p:ext>
            </p:extLst>
          </p:nvPr>
        </p:nvGraphicFramePr>
        <p:xfrm>
          <a:off x="142844" y="1857341"/>
          <a:ext cx="8786874" cy="500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707904" y="49411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Féminines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50846" y="28364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Masculins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Evolution du nombre de clubs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19</a:t>
            </a:fld>
            <a:endParaRPr lang="fr-FR"/>
          </a:p>
        </p:txBody>
      </p:sp>
      <p:graphicFrame>
        <p:nvGraphicFramePr>
          <p:cNvPr id="7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256137"/>
              </p:ext>
            </p:extLst>
          </p:nvPr>
        </p:nvGraphicFramePr>
        <p:xfrm>
          <a:off x="285720" y="1571613"/>
          <a:ext cx="857256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68863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r-FR" dirty="0"/>
              <a:t>Approbation du Procès-Verbal de l’Assemblée Générale du 04/09/2016 paru dans le Pongiste Mosellan Spécial AG N°4</a:t>
            </a:r>
          </a:p>
          <a:p>
            <a:pPr lvl="0"/>
            <a:r>
              <a:rPr lang="fr-FR" dirty="0"/>
              <a:t>Allocution du Président</a:t>
            </a:r>
          </a:p>
          <a:p>
            <a:pPr lvl="0"/>
            <a:r>
              <a:rPr lang="fr-FR" dirty="0"/>
              <a:t>Rapport Moral du Secrétaire Général</a:t>
            </a:r>
          </a:p>
          <a:p>
            <a:pPr lvl="0"/>
            <a:r>
              <a:rPr lang="fr-FR" dirty="0"/>
              <a:t>Présentation des candidats aux élections (à compter de la lettre Z)</a:t>
            </a:r>
          </a:p>
          <a:p>
            <a:pPr lvl="0"/>
            <a:r>
              <a:rPr lang="fr-FR" dirty="0"/>
              <a:t>Elections complémentaires au comité directeur</a:t>
            </a:r>
          </a:p>
          <a:p>
            <a:pPr lvl="0"/>
            <a:r>
              <a:rPr lang="fr-FR" dirty="0"/>
              <a:t>Rapport Financier et Rapport des vérificateurs aux comptes</a:t>
            </a:r>
          </a:p>
          <a:p>
            <a:r>
              <a:rPr lang="fr-FR" dirty="0"/>
              <a:t>Votes sur le compte-rendu financier 2016/2017, le budget prévisionnel 2017/2018 et le bilan au 30/06/17</a:t>
            </a:r>
          </a:p>
          <a:p>
            <a:pPr lvl="0"/>
            <a:r>
              <a:rPr lang="fr-FR" dirty="0"/>
              <a:t>Intervention sur le Rapport d’Activités 2016/2017</a:t>
            </a:r>
          </a:p>
          <a:p>
            <a:pPr lvl="0"/>
            <a:r>
              <a:rPr lang="fr-FR" dirty="0"/>
              <a:t>Proclamation des résultats aux élections</a:t>
            </a:r>
          </a:p>
          <a:p>
            <a:pPr lvl="0"/>
            <a:r>
              <a:rPr lang="fr-FR" dirty="0"/>
              <a:t>Intervention du Président de la Commission Sportive</a:t>
            </a:r>
          </a:p>
          <a:p>
            <a:pPr lvl="0"/>
            <a:r>
              <a:rPr lang="fr-FR" dirty="0"/>
              <a:t>Intervention de l’Assistant Administratif et de Développement</a:t>
            </a:r>
          </a:p>
          <a:p>
            <a:pPr lvl="0"/>
            <a:r>
              <a:rPr lang="fr-FR" dirty="0"/>
              <a:t>Questions diverses (à adresser au CD pour le 03/09/2017 au plus tard)</a:t>
            </a:r>
          </a:p>
          <a:p>
            <a:pPr lvl="0"/>
            <a:r>
              <a:rPr lang="fr-FR" dirty="0"/>
              <a:t>Remise des récompenses</a:t>
            </a:r>
          </a:p>
          <a:p>
            <a:pPr lvl="0"/>
            <a:r>
              <a:rPr lang="fr-FR" dirty="0"/>
              <a:t>Allocutions de clôture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Statistiques des clubs</a:t>
            </a:r>
            <a:endParaRPr lang="fr-FR" sz="44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859756"/>
              </p:ext>
            </p:extLst>
          </p:nvPr>
        </p:nvGraphicFramePr>
        <p:xfrm>
          <a:off x="142844" y="1428736"/>
          <a:ext cx="8858311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Variation d’effectif dans les clubs</a:t>
            </a:r>
            <a:endParaRPr lang="fr-FR" sz="44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1353"/>
              </p:ext>
            </p:extLst>
          </p:nvPr>
        </p:nvGraphicFramePr>
        <p:xfrm>
          <a:off x="142844" y="1428736"/>
          <a:ext cx="8858311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7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33400" y="1916832"/>
            <a:ext cx="7851648" cy="309634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 smtClean="0">
                <a:solidFill>
                  <a:srgbClr val="FFFF99"/>
                </a:solidFill>
              </a:rPr>
              <a:t>Présentation des candidats aux élections complémentaires au Comité Directeur </a:t>
            </a:r>
            <a:endParaRPr lang="fr-FR" sz="48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100200" y="1102578"/>
            <a:ext cx="5432691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 le 09/06/1997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2000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 </a:t>
            </a:r>
            <a:r>
              <a:rPr lang="fr-FR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pongiste :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Licencié à Thionville depuis 2010.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Classé 13.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Membre du Comité et du Bureau Directeur depuis Septembre 2016 – Secrétaire Général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 intérêt pour le bénévolat.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Motivé pour m’impliquer à une plus grande échelle que celle de mon club.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dehors du Ping</a:t>
            </a:r>
            <a:r>
              <a:rPr lang="fr-FR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Titulaire d’un DUT dans le domaine du multimédia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Actuellement en Licence Pro Création Publicitaire à Nancy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321024" y="173965"/>
            <a:ext cx="6984776" cy="79208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Arnaud RONDU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2" y="2564904"/>
            <a:ext cx="2891308" cy="28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-171400"/>
            <a:ext cx="7851648" cy="1828800"/>
          </a:xfrm>
        </p:spPr>
        <p:txBody>
          <a:bodyPr>
            <a:normAutofit/>
          </a:bodyPr>
          <a:lstStyle/>
          <a:p>
            <a:pPr lvl="0" algn="ctr"/>
            <a:r>
              <a:rPr lang="fr-FR" sz="4400" dirty="0" smtClean="0">
                <a:solidFill>
                  <a:srgbClr val="FFFF99"/>
                </a:solidFill>
              </a:rPr>
              <a:t>Elections au comité directeur</a:t>
            </a:r>
            <a:endParaRPr lang="fr-FR" sz="4400" dirty="0">
              <a:solidFill>
                <a:srgbClr val="FFFF99"/>
              </a:solidFill>
            </a:endParaRPr>
          </a:p>
        </p:txBody>
      </p:sp>
      <p:pic>
        <p:nvPicPr>
          <p:cNvPr id="4" name="Image 3" descr="MCj00902990000[1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206" y="2393971"/>
            <a:ext cx="431958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182880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4900" dirty="0" smtClean="0">
                <a:solidFill>
                  <a:srgbClr val="FFFF99"/>
                </a:solidFill>
              </a:rPr>
              <a:t>Rapport Financier</a:t>
            </a:r>
            <a:br>
              <a:rPr lang="fr-FR" sz="4900" dirty="0" smtClean="0">
                <a:solidFill>
                  <a:srgbClr val="FFFF99"/>
                </a:solidFill>
              </a:rPr>
            </a:br>
            <a:r>
              <a:rPr lang="fr-FR" sz="4900" dirty="0" smtClean="0">
                <a:solidFill>
                  <a:srgbClr val="FFFF99"/>
                </a:solidFill>
              </a:rPr>
              <a:t>de la Trésorière Générale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16895" r="9073" b="19308"/>
          <a:stretch/>
        </p:blipFill>
        <p:spPr bwMode="auto">
          <a:xfrm>
            <a:off x="2771800" y="2132855"/>
            <a:ext cx="3240360" cy="4110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4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2428868"/>
            <a:ext cx="7851648" cy="1828800"/>
          </a:xfrm>
        </p:spPr>
        <p:txBody>
          <a:bodyPr/>
          <a:lstStyle/>
          <a:p>
            <a:r>
              <a:rPr lang="fr-FR" b="0" i="1" dirty="0" smtClean="0">
                <a:solidFill>
                  <a:srgbClr val="FFFF99"/>
                </a:solidFill>
              </a:rPr>
              <a:t>Le compte de résultat</a:t>
            </a:r>
            <a:br>
              <a:rPr lang="fr-FR" b="0" i="1" dirty="0" smtClean="0">
                <a:solidFill>
                  <a:srgbClr val="FFFF99"/>
                </a:solidFill>
              </a:rPr>
            </a:br>
            <a:r>
              <a:rPr lang="fr-FR" b="0" i="1" dirty="0" smtClean="0">
                <a:solidFill>
                  <a:srgbClr val="FFFF99"/>
                </a:solidFill>
              </a:rPr>
              <a:t>2016/2017</a:t>
            </a:r>
            <a:endParaRPr lang="fr-FR" b="0" i="1" dirty="0">
              <a:solidFill>
                <a:srgbClr val="FFFF99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785786" y="3286124"/>
            <a:ext cx="1000132" cy="42862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5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60000">
              <a:schemeClr val="bg2">
                <a:tint val="83000"/>
                <a:satMod val="320000"/>
              </a:schemeClr>
            </a:gs>
            <a:gs pos="21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804" y="26977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 smtClean="0"/>
              <a:t>L’évolution des charges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i="1" dirty="0" smtClean="0"/>
              <a:t>(avec manifestations exceptionnelles)</a:t>
            </a:r>
            <a:endParaRPr lang="fr-FR" i="1" dirty="0"/>
          </a:p>
        </p:txBody>
      </p:sp>
      <p:graphicFrame>
        <p:nvGraphicFramePr>
          <p:cNvPr id="12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067146"/>
              </p:ext>
            </p:extLst>
          </p:nvPr>
        </p:nvGraphicFramePr>
        <p:xfrm>
          <a:off x="251520" y="1484784"/>
          <a:ext cx="871543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38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804" y="3417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 smtClean="0"/>
              <a:t>L’évolution des produits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i="1" dirty="0" smtClean="0"/>
              <a:t>(avec manifestations exceptionnelles)</a:t>
            </a:r>
            <a:endParaRPr lang="fr-FR" i="1" dirty="0"/>
          </a:p>
        </p:txBody>
      </p:sp>
      <p:graphicFrame>
        <p:nvGraphicFramePr>
          <p:cNvPr id="17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579647"/>
              </p:ext>
            </p:extLst>
          </p:nvPr>
        </p:nvGraphicFramePr>
        <p:xfrm>
          <a:off x="131831" y="1556792"/>
          <a:ext cx="871543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20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804" y="3417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 smtClean="0"/>
              <a:t>Résultat 2016/2017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i="1" dirty="0" smtClean="0"/>
              <a:t>(avec manifestations exceptionnelles)</a:t>
            </a:r>
            <a:endParaRPr lang="fr-FR" i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349446"/>
              </p:ext>
            </p:extLst>
          </p:nvPr>
        </p:nvGraphicFramePr>
        <p:xfrm>
          <a:off x="214282" y="1428736"/>
          <a:ext cx="8715436" cy="521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347864" y="178217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1 398,83 €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20072" y="3694914"/>
            <a:ext cx="14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74 785,86 €</a:t>
            </a: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63492" y="3666890"/>
            <a:ext cx="149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73 387,03 €</a:t>
            </a: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1000108"/>
            <a:ext cx="8715436" cy="182880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4900" dirty="0" smtClean="0">
                <a:solidFill>
                  <a:srgbClr val="FFFF99"/>
                </a:solidFill>
              </a:rPr>
              <a:t>Approbation du Procès Verbal de l’Assemblée Générale du 04/09/2016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3533788"/>
            <a:ext cx="8363272" cy="975332"/>
          </a:xfrm>
        </p:spPr>
        <p:txBody>
          <a:bodyPr>
            <a:normAutofit/>
          </a:bodyPr>
          <a:lstStyle/>
          <a:p>
            <a:pPr algn="ctr"/>
            <a:r>
              <a:rPr lang="fr-FR" sz="3200" i="1" dirty="0" smtClean="0"/>
              <a:t>Paru dans le Pongiste Mosellan Spécial AG n°4</a:t>
            </a:r>
            <a:endParaRPr lang="fr-FR" sz="32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212" y="953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900" dirty="0" smtClean="0"/>
              <a:t>Les manifestations exceptionnelles GJC 2015/2016</a:t>
            </a:r>
            <a:r>
              <a:rPr lang="fr-FR" sz="6000" dirty="0" smtClean="0"/>
              <a:t/>
            </a:r>
            <a:br>
              <a:rPr lang="fr-FR" sz="6000" dirty="0" smtClean="0"/>
            </a:br>
            <a:r>
              <a:rPr lang="fr-FR" sz="4400" b="1" dirty="0" smtClean="0">
                <a:solidFill>
                  <a:srgbClr val="FFC000"/>
                </a:solidFill>
              </a:rPr>
              <a:t>Inscrites au Compte de Résultat</a:t>
            </a:r>
            <a:endParaRPr lang="fr-FR" b="1" i="1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58429"/>
              </p:ext>
            </p:extLst>
          </p:nvPr>
        </p:nvGraphicFramePr>
        <p:xfrm>
          <a:off x="1043608" y="2276872"/>
          <a:ext cx="7272808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CHARGES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PRODUITS</a:t>
                      </a:r>
                      <a:endParaRPr lang="fr-FR" sz="36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0€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280,83 €</a:t>
                      </a:r>
                      <a:endParaRPr lang="fr-FR" sz="3600" dirty="0"/>
                    </a:p>
                  </a:txBody>
                  <a:tcPr/>
                </a:tc>
              </a:tr>
              <a:tr h="8640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3600" b="1" dirty="0" smtClean="0"/>
                        <a:t>Bénéfice : 280,83 </a:t>
                      </a:r>
                      <a:r>
                        <a:rPr lang="fr-FR" sz="3600" b="1" baseline="0" dirty="0" smtClean="0"/>
                        <a:t>€</a:t>
                      </a:r>
                      <a:endParaRPr lang="fr-FR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10709"/>
              </p:ext>
            </p:extLst>
          </p:nvPr>
        </p:nvGraphicFramePr>
        <p:xfrm>
          <a:off x="107504" y="5229200"/>
          <a:ext cx="8892480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2480"/>
              </a:tblGrid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fr-FR" sz="2000" baseline="0" dirty="0" smtClean="0"/>
                        <a:t>Part CD 57 sur GJC 2015/2016 : </a:t>
                      </a:r>
                      <a:r>
                        <a:rPr lang="fr-FR" sz="2800" baseline="0" dirty="0" smtClean="0"/>
                        <a:t>280,83 €</a:t>
                      </a:r>
                    </a:p>
                    <a:p>
                      <a:pPr algn="ctr"/>
                      <a:endParaRPr lang="fr-FR" sz="1600" baseline="0" dirty="0" smtClean="0"/>
                    </a:p>
                    <a:p>
                      <a:pPr algn="ctr"/>
                      <a:r>
                        <a:rPr lang="fr-FR" sz="2800" b="1" i="1" baseline="0" dirty="0" smtClean="0">
                          <a:solidFill>
                            <a:srgbClr val="FFC000"/>
                          </a:solidFill>
                        </a:rPr>
                        <a:t>correspondant au bénéfice inscrit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1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804" y="3417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 smtClean="0"/>
              <a:t>Résultat 2016/2017 </a:t>
            </a:r>
            <a:br>
              <a:rPr lang="fr-FR" sz="6000" dirty="0" smtClean="0"/>
            </a:br>
            <a:r>
              <a:rPr lang="fr-FR" sz="3100" i="1" dirty="0" smtClean="0"/>
              <a:t>(hors manifestations exceptionnelles)</a:t>
            </a:r>
            <a:endParaRPr lang="fr-FR" i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714123"/>
              </p:ext>
            </p:extLst>
          </p:nvPr>
        </p:nvGraphicFramePr>
        <p:xfrm>
          <a:off x="287427" y="1375460"/>
          <a:ext cx="8822214" cy="48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624193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1 117,90 €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80112" y="3280412"/>
            <a:ext cx="14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74 504,93 €</a:t>
            </a: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67744" y="3280412"/>
            <a:ext cx="150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73 387,03 €</a:t>
            </a: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804" y="-27384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Bilan au 30 juin 2017</a:t>
            </a:r>
            <a:endParaRPr lang="fr-FR" dirty="0"/>
          </a:p>
        </p:txBody>
      </p:sp>
      <p:graphicFrame>
        <p:nvGraphicFramePr>
          <p:cNvPr id="6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063069"/>
              </p:ext>
            </p:extLst>
          </p:nvPr>
        </p:nvGraphicFramePr>
        <p:xfrm>
          <a:off x="72008" y="1412776"/>
          <a:ext cx="8964488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  <a:gridCol w="1656184"/>
                <a:gridCol w="2952328"/>
                <a:gridCol w="1584176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ACTIF (net)</a:t>
                      </a:r>
                      <a:endParaRPr lang="fr-FR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PASSIF (net)</a:t>
                      </a:r>
                      <a:endParaRPr lang="fr-FR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46909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Actif</a:t>
                      </a:r>
                      <a:r>
                        <a:rPr lang="fr-FR" sz="2000" b="1" baseline="0" dirty="0" smtClean="0">
                          <a:solidFill>
                            <a:srgbClr val="FF0000"/>
                          </a:solidFill>
                        </a:rPr>
                        <a:t> Immobilisé: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3 585,60 €</a:t>
                      </a:r>
                      <a:endParaRPr kumimoji="0" lang="fr-F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Capitaux Propres:</a:t>
                      </a:r>
                      <a:endParaRPr kumimoji="0" lang="fr-F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84 338,80 €</a:t>
                      </a:r>
                      <a:endParaRPr kumimoji="0" lang="fr-F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9564"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Mobilier, matériel de bureau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i="1" dirty="0" smtClean="0"/>
                        <a:t>3 585,60 €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Fonds associatifs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i="1" dirty="0" smtClean="0"/>
                        <a:t>82 939,97 </a:t>
                      </a:r>
                      <a:r>
                        <a:rPr lang="fr-FR" sz="1600" i="1" baseline="0" dirty="0" smtClean="0"/>
                        <a:t>€</a:t>
                      </a:r>
                      <a:endParaRPr lang="fr-FR" sz="1600" i="1" dirty="0"/>
                    </a:p>
                  </a:txBody>
                  <a:tcPr anchor="ctr"/>
                </a:tc>
              </a:tr>
              <a:tr h="437671"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Equipements sportifs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i="1" dirty="0" smtClean="0"/>
                        <a:t>-</a:t>
                      </a:r>
                      <a:r>
                        <a:rPr lang="fr-FR" sz="1600" i="1" baseline="0" dirty="0" smtClean="0"/>
                        <a:t> </a:t>
                      </a:r>
                      <a:r>
                        <a:rPr lang="fr-FR" sz="1600" i="1" dirty="0" smtClean="0"/>
                        <a:t>€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Résultat de l’exercice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i="1" dirty="0" smtClean="0"/>
                        <a:t>1 398,83 €</a:t>
                      </a:r>
                      <a:endParaRPr lang="fr-FR" sz="1600" i="1" dirty="0"/>
                    </a:p>
                  </a:txBody>
                  <a:tcPr anchor="ctr"/>
                </a:tc>
              </a:tr>
              <a:tr h="40373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fr-FR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Autres Titres Immobilisés</a:t>
                      </a:r>
                      <a:endParaRPr kumimoji="0" lang="fr-FR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fr-FR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€</a:t>
                      </a:r>
                      <a:endParaRPr kumimoji="0" lang="fr-FR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Subvention d’Investissement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i="1" dirty="0" smtClean="0"/>
                        <a:t>- €</a:t>
                      </a:r>
                      <a:endParaRPr lang="fr-FR" sz="1600" i="1" dirty="0"/>
                    </a:p>
                  </a:txBody>
                  <a:tcPr anchor="ctr"/>
                </a:tc>
              </a:tr>
              <a:tr h="71108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Actif Circulant:</a:t>
                      </a:r>
                      <a:endParaRPr kumimoji="0" lang="fr-F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157 686,58 €</a:t>
                      </a:r>
                      <a:endParaRPr kumimoji="0" lang="fr-F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Provisions:</a:t>
                      </a:r>
                      <a:endParaRPr kumimoji="0" lang="fr-F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70 000,00 €</a:t>
                      </a:r>
                      <a:endParaRPr kumimoji="0" lang="fr-F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1916"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Subventions à recevoir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i="1" dirty="0" smtClean="0"/>
                        <a:t>1 200,00€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Dettes:</a:t>
                      </a:r>
                      <a:endParaRPr kumimoji="0" lang="fr-F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6 933,38 €</a:t>
                      </a:r>
                      <a:endParaRPr kumimoji="0" lang="fr-FR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0083"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Autres créances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i="1" dirty="0" smtClean="0"/>
                        <a:t>20 032,22€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Dettes fiscales</a:t>
                      </a:r>
                      <a:r>
                        <a:rPr lang="fr-FR" sz="1600" i="1" baseline="0" dirty="0" smtClean="0"/>
                        <a:t> et sociales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i="1" dirty="0" smtClean="0"/>
                        <a:t>4 499,00</a:t>
                      </a:r>
                      <a:r>
                        <a:rPr lang="fr-FR" sz="1600" i="1" baseline="0" dirty="0" smtClean="0"/>
                        <a:t>€</a:t>
                      </a:r>
                      <a:endParaRPr lang="fr-FR" sz="1600" i="1" dirty="0"/>
                    </a:p>
                  </a:txBody>
                  <a:tcPr anchor="ctr"/>
                </a:tc>
              </a:tr>
              <a:tr h="347792"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Disponibilités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i="1" dirty="0" smtClean="0"/>
                        <a:t>136 370,33€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fr-FR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Autres dettes</a:t>
                      </a:r>
                      <a:endParaRPr kumimoji="0" lang="fr-FR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fr-FR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2 434,38 €</a:t>
                      </a:r>
                      <a:endParaRPr kumimoji="0" lang="fr-FR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779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fr-FR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Charges Constatées d’Avance</a:t>
                      </a:r>
                      <a:endParaRPr kumimoji="0" lang="fr-FR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fr-FR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84,03   €</a:t>
                      </a:r>
                      <a:endParaRPr kumimoji="0" lang="fr-FR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fr-FR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Produits Constatés d’Avance</a:t>
                      </a:r>
                      <a:endParaRPr kumimoji="0" lang="fr-FR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fr-FR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fr-FR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kumimoji="0" lang="fr-FR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4197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C00000"/>
                          </a:solidFill>
                        </a:rPr>
                        <a:t>161 272,18 €</a:t>
                      </a: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C00000"/>
                          </a:solidFill>
                        </a:rPr>
                        <a:t>161 272,18 €</a:t>
                      </a: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1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804" y="260648"/>
            <a:ext cx="8229600" cy="864096"/>
          </a:xfrm>
        </p:spPr>
        <p:txBody>
          <a:bodyPr/>
          <a:lstStyle/>
          <a:p>
            <a:pPr algn="ctr"/>
            <a:r>
              <a:rPr lang="fr-FR" dirty="0" smtClean="0"/>
              <a:t>ce qu’il faut retenir...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Autofit/>
          </a:bodyPr>
          <a:lstStyle/>
          <a:p>
            <a:pPr algn="just"/>
            <a:r>
              <a:rPr lang="fr-FR" b="1" dirty="0" smtClean="0">
                <a:solidFill>
                  <a:srgbClr val="FFC000"/>
                </a:solidFill>
              </a:rPr>
              <a:t>Un budget sensiblement moindre aux prévisions (74 630€/73 387€) malgré l’augmentation des dépenses de développement et l’achat de de matériel sportif.</a:t>
            </a:r>
          </a:p>
          <a:p>
            <a:pPr algn="just"/>
            <a:endParaRPr lang="fr-FR" sz="1400" b="1" dirty="0" smtClean="0">
              <a:solidFill>
                <a:srgbClr val="FFC000"/>
              </a:solidFill>
            </a:endParaRPr>
          </a:p>
          <a:p>
            <a:pPr algn="just"/>
            <a:r>
              <a:rPr lang="fr-FR" b="1" dirty="0" smtClean="0">
                <a:solidFill>
                  <a:srgbClr val="FFC000"/>
                </a:solidFill>
              </a:rPr>
              <a:t>Une évolution des charges bien maitrisée, d’où un léger excédent final de 1 398,83 €</a:t>
            </a:r>
          </a:p>
          <a:p>
            <a:pPr algn="just">
              <a:buNone/>
            </a:pPr>
            <a:endParaRPr lang="fr-FR" sz="14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0880" y="571480"/>
            <a:ext cx="7851648" cy="1828800"/>
          </a:xfrm>
        </p:spPr>
        <p:txBody>
          <a:bodyPr/>
          <a:lstStyle/>
          <a:p>
            <a:r>
              <a:rPr lang="fr-FR" b="0" i="1" dirty="0" smtClean="0">
                <a:solidFill>
                  <a:srgbClr val="FFFF99"/>
                </a:solidFill>
              </a:rPr>
              <a:t>Rapport des réviseurs</a:t>
            </a:r>
            <a:br>
              <a:rPr lang="fr-FR" b="0" i="1" dirty="0" smtClean="0">
                <a:solidFill>
                  <a:srgbClr val="FFFF99"/>
                </a:solidFill>
              </a:rPr>
            </a:br>
            <a:r>
              <a:rPr lang="fr-FR" b="0" i="1" dirty="0" smtClean="0">
                <a:solidFill>
                  <a:srgbClr val="FFFF99"/>
                </a:solidFill>
              </a:rPr>
              <a:t>aux comptes</a:t>
            </a:r>
            <a:endParaRPr lang="fr-FR" b="0" i="1" dirty="0">
              <a:solidFill>
                <a:srgbClr val="FFFF99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500034" y="1643050"/>
            <a:ext cx="1000132" cy="42862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7" descr="MCj023803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00232" y="2643182"/>
            <a:ext cx="5183187" cy="361791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194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51648" cy="1828800"/>
          </a:xfrm>
        </p:spPr>
        <p:txBody>
          <a:bodyPr/>
          <a:lstStyle/>
          <a:p>
            <a:r>
              <a:rPr lang="fr-FR" b="0" i="1" dirty="0" smtClean="0">
                <a:solidFill>
                  <a:srgbClr val="FFFF99"/>
                </a:solidFill>
              </a:rPr>
              <a:t>Vote sur le compte</a:t>
            </a:r>
            <a:br>
              <a:rPr lang="fr-FR" b="0" i="1" dirty="0" smtClean="0">
                <a:solidFill>
                  <a:srgbClr val="FFFF99"/>
                </a:solidFill>
              </a:rPr>
            </a:br>
            <a:r>
              <a:rPr lang="fr-FR" b="0" i="1" dirty="0" smtClean="0">
                <a:solidFill>
                  <a:srgbClr val="FFFF99"/>
                </a:solidFill>
              </a:rPr>
              <a:t>de résultat et le bilan</a:t>
            </a:r>
            <a:endParaRPr lang="fr-FR" b="0" i="1" dirty="0">
              <a:solidFill>
                <a:srgbClr val="FFFF99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1071538" y="1142984"/>
            <a:ext cx="1000132" cy="42862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" descr="MCj00902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36847"/>
            <a:ext cx="431958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2428868"/>
            <a:ext cx="7851648" cy="1828800"/>
          </a:xfrm>
        </p:spPr>
        <p:txBody>
          <a:bodyPr/>
          <a:lstStyle/>
          <a:p>
            <a:r>
              <a:rPr lang="fr-FR" b="0" i="1" dirty="0" smtClean="0">
                <a:solidFill>
                  <a:srgbClr val="FFFF99"/>
                </a:solidFill>
              </a:rPr>
              <a:t>Le budget prévisionnel</a:t>
            </a:r>
            <a:br>
              <a:rPr lang="fr-FR" b="0" i="1" dirty="0" smtClean="0">
                <a:solidFill>
                  <a:srgbClr val="FFFF99"/>
                </a:solidFill>
              </a:rPr>
            </a:br>
            <a:r>
              <a:rPr lang="fr-FR" b="0" i="1" dirty="0" smtClean="0">
                <a:solidFill>
                  <a:srgbClr val="FFFF99"/>
                </a:solidFill>
              </a:rPr>
              <a:t>2017/2018</a:t>
            </a:r>
            <a:endParaRPr lang="fr-FR" b="0" i="1" dirty="0">
              <a:solidFill>
                <a:srgbClr val="FFFF99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785786" y="3286124"/>
            <a:ext cx="1000132" cy="42862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2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Exercice 2017/2018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87624" y="199058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</a:rPr>
              <a:t>Le Budget Prévisionnel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2910" y="3451647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CHARGES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43504" y="3451647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CC00"/>
                </a:solidFill>
              </a:rPr>
              <a:t>PRODUITS</a:t>
            </a:r>
            <a:endParaRPr lang="fr-FR" sz="4400" b="1" dirty="0">
              <a:solidFill>
                <a:srgbClr val="00CC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5400000" flipH="1" flipV="1">
            <a:off x="3178959" y="3761077"/>
            <a:ext cx="2214578" cy="1588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03848" y="5107831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FFFF00"/>
                </a:solidFill>
              </a:rPr>
              <a:t>73 235 €</a:t>
            </a:r>
            <a:endParaRPr lang="fr-FR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ce qu’il faut retenir...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88632"/>
          </a:xfrm>
        </p:spPr>
        <p:txBody>
          <a:bodyPr>
            <a:noAutofit/>
          </a:bodyPr>
          <a:lstStyle/>
          <a:p>
            <a:pPr algn="just"/>
            <a:r>
              <a:rPr lang="fr-FR" sz="2400" b="1" dirty="0" smtClean="0">
                <a:solidFill>
                  <a:srgbClr val="FFC000"/>
                </a:solidFill>
              </a:rPr>
              <a:t>Le CD continue sa maitrise du budget (Charges 2017 de 73 387,03 € à 73 235 € de prévisions en 2018)</a:t>
            </a:r>
          </a:p>
          <a:p>
            <a:pPr algn="just"/>
            <a:endParaRPr lang="fr-FR" sz="1200" b="1" dirty="0">
              <a:solidFill>
                <a:srgbClr val="FFC000"/>
              </a:solidFill>
            </a:endParaRPr>
          </a:p>
          <a:p>
            <a:pPr algn="just"/>
            <a:r>
              <a:rPr lang="fr-FR" sz="2400" b="1" dirty="0" smtClean="0">
                <a:solidFill>
                  <a:srgbClr val="FFC000"/>
                </a:solidFill>
              </a:rPr>
              <a:t>Un budget prévisionnel en adéquation avec les chiffres de la saison passée, et en accord avec les annonces faites aux partenaires institutionnels</a:t>
            </a:r>
          </a:p>
          <a:p>
            <a:pPr algn="just"/>
            <a:endParaRPr lang="fr-FR" sz="1200" b="1" dirty="0" smtClean="0">
              <a:solidFill>
                <a:srgbClr val="FFC000"/>
              </a:solidFill>
            </a:endParaRPr>
          </a:p>
          <a:p>
            <a:pPr algn="just"/>
            <a:r>
              <a:rPr lang="fr-FR" sz="2400" b="1" dirty="0" smtClean="0">
                <a:solidFill>
                  <a:srgbClr val="FFC000"/>
                </a:solidFill>
              </a:rPr>
              <a:t>La volonté affichée de pérenniser les postes professionnels</a:t>
            </a:r>
            <a:endParaRPr lang="fr-FR" sz="2400" b="1" dirty="0">
              <a:solidFill>
                <a:srgbClr val="FFC000"/>
              </a:solidFill>
            </a:endParaRPr>
          </a:p>
          <a:p>
            <a:pPr algn="just"/>
            <a:endParaRPr lang="fr-FR" sz="1200" b="1" dirty="0" smtClean="0">
              <a:solidFill>
                <a:srgbClr val="FFC000"/>
              </a:solidFill>
            </a:endParaRPr>
          </a:p>
          <a:p>
            <a:pPr algn="just"/>
            <a:r>
              <a:rPr lang="fr-FR" sz="2400" b="1" dirty="0" smtClean="0">
                <a:solidFill>
                  <a:srgbClr val="FFC000"/>
                </a:solidFill>
              </a:rPr>
              <a:t>L’augmentation du budget attribué aux actions de développement (jeunes, publics spécifiques) et à l’aide au Haut-Niveau.</a:t>
            </a:r>
          </a:p>
          <a:p>
            <a:pPr algn="just"/>
            <a:endParaRPr lang="fr-FR" sz="12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51648" cy="1828800"/>
          </a:xfrm>
        </p:spPr>
        <p:txBody>
          <a:bodyPr/>
          <a:lstStyle/>
          <a:p>
            <a:r>
              <a:rPr lang="fr-FR" b="0" i="1" dirty="0" smtClean="0">
                <a:solidFill>
                  <a:srgbClr val="FFFF99"/>
                </a:solidFill>
              </a:rPr>
              <a:t>Vote sur le</a:t>
            </a:r>
            <a:br>
              <a:rPr lang="fr-FR" b="0" i="1" dirty="0" smtClean="0">
                <a:solidFill>
                  <a:srgbClr val="FFFF99"/>
                </a:solidFill>
              </a:rPr>
            </a:br>
            <a:r>
              <a:rPr lang="fr-FR" b="0" i="1" dirty="0" smtClean="0">
                <a:solidFill>
                  <a:srgbClr val="FFFF99"/>
                </a:solidFill>
              </a:rPr>
              <a:t>budget prévisionnel</a:t>
            </a:r>
            <a:endParaRPr lang="fr-FR" b="0" i="1" dirty="0">
              <a:solidFill>
                <a:srgbClr val="FFFF99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1071538" y="857232"/>
            <a:ext cx="1000132" cy="42862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Picture 3" descr="MCj00902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36847"/>
            <a:ext cx="431958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63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828800"/>
          </a:xfrm>
        </p:spPr>
        <p:txBody>
          <a:bodyPr>
            <a:normAutofit/>
          </a:bodyPr>
          <a:lstStyle/>
          <a:p>
            <a:pPr lvl="0" algn="ctr"/>
            <a:r>
              <a:rPr lang="fr-FR" sz="4400" dirty="0" smtClean="0">
                <a:solidFill>
                  <a:srgbClr val="FFFF99"/>
                </a:solidFill>
              </a:rPr>
              <a:t>Allocution de la Présidente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t="23691" r="20734" b="25860"/>
          <a:stretch/>
        </p:blipFill>
        <p:spPr bwMode="auto">
          <a:xfrm>
            <a:off x="2592926" y="1888167"/>
            <a:ext cx="3494247" cy="45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ojection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7491" y="2636826"/>
            <a:ext cx="5922029" cy="35284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5616" y="105273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FFFF99"/>
                </a:solidFill>
                <a:latin typeface="+mj-lt"/>
              </a:rPr>
              <a:t>Interventions sur le Rapport d’Activités </a:t>
            </a:r>
            <a:r>
              <a:rPr lang="fr-FR" sz="3600" dirty="0" smtClean="0">
                <a:solidFill>
                  <a:srgbClr val="FFFF99"/>
                </a:solidFill>
                <a:latin typeface="+mj-lt"/>
              </a:rPr>
              <a:t>2016/2017</a:t>
            </a:r>
            <a:endParaRPr lang="fr-F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83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671506"/>
            <a:ext cx="7851648" cy="182880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4900" dirty="0" smtClean="0">
                <a:solidFill>
                  <a:srgbClr val="FFFF99"/>
                </a:solidFill>
              </a:rPr>
              <a:t>Proclamation des </a:t>
            </a:r>
            <a:br>
              <a:rPr lang="fr-FR" sz="4900" dirty="0" smtClean="0">
                <a:solidFill>
                  <a:srgbClr val="FFFF99"/>
                </a:solidFill>
              </a:rPr>
            </a:br>
            <a:r>
              <a:rPr lang="fr-FR" sz="4900" dirty="0" smtClean="0">
                <a:solidFill>
                  <a:srgbClr val="FFFF99"/>
                </a:solidFill>
              </a:rPr>
              <a:t>résultats aux élections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7" name="Picture 5" descr="MCj029751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071709"/>
            <a:ext cx="4968875" cy="4357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7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182880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4900" dirty="0" smtClean="0">
                <a:solidFill>
                  <a:srgbClr val="FFFF99"/>
                </a:solidFill>
              </a:rPr>
              <a:t>Commission Sportive Départementale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67" y="1844824"/>
            <a:ext cx="416357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3025" y="1196752"/>
            <a:ext cx="8928100" cy="5111750"/>
          </a:xfrm>
        </p:spPr>
        <p:txBody>
          <a:bodyPr>
            <a:normAutofit/>
          </a:bodyPr>
          <a:lstStyle/>
          <a:p>
            <a:pPr marL="393192" lvl="1" indent="0" algn="just" eaLnBrk="1" hangingPunct="1">
              <a:buNone/>
            </a:pPr>
            <a:endParaRPr lang="fr-FR" sz="1500" dirty="0" smtClean="0"/>
          </a:p>
          <a:p>
            <a:pPr lvl="1" algn="just">
              <a:buBlip>
                <a:blip r:embed="rId3"/>
              </a:buBlip>
            </a:pPr>
            <a:r>
              <a:rPr lang="fr-FR" sz="3200" dirty="0"/>
              <a:t> </a:t>
            </a:r>
            <a:r>
              <a:rPr lang="fr-FR" sz="3200" dirty="0" smtClean="0"/>
              <a:t>Les licenciées féminines sont autorisées à participer, dans leur catégorie, au CF Départemental.</a:t>
            </a:r>
          </a:p>
          <a:p>
            <a:pPr lvl="1" algn="just">
              <a:buBlip>
                <a:blip r:embed="rId3"/>
              </a:buBlip>
            </a:pPr>
            <a:r>
              <a:rPr lang="fr-FR" sz="3200" b="1" dirty="0"/>
              <a:t> </a:t>
            </a:r>
            <a:r>
              <a:rPr lang="fr-FR" sz="3200" dirty="0" smtClean="0"/>
              <a:t>Possibilité d’accéder à l’échelon régional en féminine, sur simple demande. </a:t>
            </a:r>
          </a:p>
          <a:p>
            <a:pPr lvl="1" algn="just">
              <a:buBlip>
                <a:blip r:embed="rId3"/>
              </a:buBlip>
            </a:pPr>
            <a:r>
              <a:rPr lang="fr-FR" sz="3200" dirty="0" smtClean="0"/>
              <a:t> Mais impossible ensuite de revenir à l’échelon départemental, pour la saison en cours.</a:t>
            </a:r>
          </a:p>
        </p:txBody>
      </p:sp>
      <p:sp>
        <p:nvSpPr>
          <p:cNvPr id="2" name="Titre 1"/>
          <p:cNvSpPr txBox="1">
            <a:spLocks/>
          </p:cNvSpPr>
          <p:nvPr/>
        </p:nvSpPr>
        <p:spPr bwMode="auto">
          <a:xfrm>
            <a:off x="611188" y="549275"/>
            <a:ext cx="7851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Calibri" pitchFamily="34" charset="0"/>
              </a:rPr>
              <a:t>Critérium Fédéral</a:t>
            </a:r>
            <a:endParaRPr lang="fr-FR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950" y="1196975"/>
            <a:ext cx="8928100" cy="5111750"/>
          </a:xfrm>
        </p:spPr>
        <p:txBody>
          <a:bodyPr>
            <a:normAutofit/>
          </a:bodyPr>
          <a:lstStyle/>
          <a:p>
            <a:pPr marL="393192" lvl="1" indent="0" algn="just" eaLnBrk="1" hangingPunct="1">
              <a:buNone/>
            </a:pPr>
            <a:endParaRPr lang="fr-FR" sz="1500" dirty="0" smtClean="0"/>
          </a:p>
          <a:p>
            <a:pPr lvl="1" algn="just">
              <a:buBlip>
                <a:blip r:embed="rId3"/>
              </a:buBlip>
            </a:pPr>
            <a:r>
              <a:rPr lang="fr-FR" sz="3200" dirty="0"/>
              <a:t> </a:t>
            </a:r>
            <a:r>
              <a:rPr lang="fr-FR" sz="3200" dirty="0" smtClean="0"/>
              <a:t>La compétition est désormais ouverte aux benjamins et minimes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 smtClean="0"/>
          </a:p>
        </p:txBody>
      </p:sp>
      <p:sp>
        <p:nvSpPr>
          <p:cNvPr id="2" name="Titre 1"/>
          <p:cNvSpPr txBox="1">
            <a:spLocks/>
          </p:cNvSpPr>
          <p:nvPr/>
        </p:nvSpPr>
        <p:spPr bwMode="auto">
          <a:xfrm>
            <a:off x="611188" y="549275"/>
            <a:ext cx="7851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Calibri" pitchFamily="34" charset="0"/>
              </a:rPr>
              <a:t>Finales par classement</a:t>
            </a:r>
            <a:endParaRPr lang="fr-FR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950" y="1196975"/>
            <a:ext cx="8928100" cy="5111750"/>
          </a:xfrm>
        </p:spPr>
        <p:txBody>
          <a:bodyPr>
            <a:normAutofit fontScale="85000" lnSpcReduction="20000"/>
          </a:bodyPr>
          <a:lstStyle/>
          <a:p>
            <a:pPr marL="393192" lvl="1" indent="0" algn="just" eaLnBrk="1" hangingPunct="1">
              <a:buNone/>
            </a:pPr>
            <a:endParaRPr lang="fr-FR" sz="1500" dirty="0" smtClean="0"/>
          </a:p>
          <a:p>
            <a:pPr lvl="1">
              <a:buBlip>
                <a:blip r:embed="rId3"/>
              </a:buBlip>
            </a:pPr>
            <a:r>
              <a:rPr lang="fr-FR" sz="3200" dirty="0" smtClean="0"/>
              <a:t> Les benjamins peuvent participer mais pas les poussins</a:t>
            </a:r>
          </a:p>
          <a:p>
            <a:pPr lvl="1">
              <a:buBlip>
                <a:blip r:embed="rId3"/>
              </a:buBlip>
            </a:pPr>
            <a:endParaRPr lang="fr-FR" sz="3200" dirty="0"/>
          </a:p>
          <a:p>
            <a:pPr lvl="1">
              <a:buBlip>
                <a:blip r:embed="rId3"/>
              </a:buBlip>
            </a:pPr>
            <a:r>
              <a:rPr lang="fr-FR" sz="3200" dirty="0" smtClean="0"/>
              <a:t> Envoi des feuilles de rencontre obligatoire, quelque soit le score. (GIRPE, Mail, Poste)</a:t>
            </a:r>
          </a:p>
          <a:p>
            <a:pPr lvl="1">
              <a:buBlip>
                <a:blip r:embed="rId3"/>
              </a:buBlip>
            </a:pPr>
            <a:endParaRPr lang="fr-FR" sz="3200" dirty="0"/>
          </a:p>
          <a:p>
            <a:pPr lvl="1">
              <a:buBlip>
                <a:blip r:embed="rId3"/>
              </a:buBlip>
            </a:pPr>
            <a:r>
              <a:rPr lang="fr-FR" sz="3200" dirty="0" smtClean="0"/>
              <a:t> Flexibilité à l’échelon départemental</a:t>
            </a:r>
          </a:p>
          <a:p>
            <a:pPr lvl="1">
              <a:buBlip>
                <a:blip r:embed="rId3"/>
              </a:buBlip>
            </a:pPr>
            <a:endParaRPr lang="fr-FR" sz="3200" dirty="0"/>
          </a:p>
          <a:p>
            <a:pPr lvl="1">
              <a:buBlip>
                <a:blip r:embed="rId3"/>
              </a:buBlip>
            </a:pPr>
            <a:r>
              <a:rPr lang="fr-FR" sz="3200" dirty="0" smtClean="0"/>
              <a:t>Attention aux règles du brulage. </a:t>
            </a:r>
          </a:p>
          <a:p>
            <a:pPr lvl="1">
              <a:buBlip>
                <a:blip r:embed="rId3"/>
              </a:buBlip>
            </a:pPr>
            <a:endParaRPr lang="fr-FR" sz="3200" dirty="0"/>
          </a:p>
          <a:p>
            <a:pPr lvl="1">
              <a:buBlip>
                <a:blip r:embed="rId3"/>
              </a:buBlip>
            </a:pPr>
            <a:r>
              <a:rPr lang="fr-FR" sz="3200" dirty="0" smtClean="0"/>
              <a:t>Inscriptions en D3 possibles jusqu’au mercredi 20 septembre. </a:t>
            </a:r>
          </a:p>
        </p:txBody>
      </p:sp>
      <p:sp>
        <p:nvSpPr>
          <p:cNvPr id="2" name="Titre 1"/>
          <p:cNvSpPr txBox="1">
            <a:spLocks/>
          </p:cNvSpPr>
          <p:nvPr/>
        </p:nvSpPr>
        <p:spPr bwMode="auto">
          <a:xfrm>
            <a:off x="611188" y="549275"/>
            <a:ext cx="7851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Calibri" pitchFamily="34" charset="0"/>
              </a:rPr>
              <a:t>Championnat par équipes</a:t>
            </a:r>
            <a:endParaRPr lang="fr-FR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856984" cy="1800200"/>
          </a:xfrm>
        </p:spPr>
        <p:txBody>
          <a:bodyPr anchor="ctr">
            <a:normAutofit/>
          </a:bodyPr>
          <a:lstStyle/>
          <a:p>
            <a:pPr lvl="0" algn="ctr"/>
            <a:r>
              <a:rPr lang="fr-FR" sz="4900" dirty="0" smtClean="0">
                <a:solidFill>
                  <a:srgbClr val="FFFF99"/>
                </a:solidFill>
                <a:effectLst/>
              </a:rPr>
              <a:t>Intervention du responsable associatif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74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1886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C000"/>
                </a:solidFill>
              </a:rPr>
              <a:t>Administratif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1484784"/>
            <a:ext cx="87849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Nouveau Partenariat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3200" dirty="0" smtClean="0"/>
          </a:p>
          <a:p>
            <a:endParaRPr lang="fr-FR" sz="3200" dirty="0"/>
          </a:p>
          <a:p>
            <a:r>
              <a:rPr lang="fr-FR" sz="3200" dirty="0" smtClean="0"/>
              <a:t>Bon de commande disponible sur notre site internet. 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Centralisation des achats via CD57TT</a:t>
            </a:r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7909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1886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C000"/>
                </a:solidFill>
              </a:rPr>
              <a:t>Administratif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256490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Certificat Médical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87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1886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C000"/>
                </a:solidFill>
              </a:rPr>
              <a:t>Administratif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23728" y="155679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Balles plastiques/celluloïd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23728" y="400506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Formation GIRPE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6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059"/>
            <a:ext cx="9144000" cy="37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1886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C000"/>
                </a:solidFill>
              </a:rPr>
              <a:t>Administratif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632"/>
            <a:ext cx="5544616" cy="660580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223025" y="281646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Nouveau Logo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7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1886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C000"/>
                </a:solidFill>
              </a:rPr>
              <a:t>Promotion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980728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3200" dirty="0" smtClean="0"/>
              <a:t>Metz TT : Une vitrine pour le CD57TT</a:t>
            </a:r>
            <a:br>
              <a:rPr lang="fr-FR" sz="3200" dirty="0" smtClean="0"/>
            </a:br>
            <a:r>
              <a:rPr lang="fr-FR" sz="3200" dirty="0" smtClean="0"/>
              <a:t>Reprise championnat le 26 septembre</a:t>
            </a:r>
            <a:br>
              <a:rPr lang="fr-FR" sz="3200" dirty="0" smtClean="0"/>
            </a:br>
            <a:r>
              <a:rPr lang="fr-FR" sz="3200" smtClean="0"/>
              <a:t>Centre d’entraînement</a:t>
            </a:r>
            <a:endParaRPr lang="fr-FR" sz="32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3200" dirty="0" smtClean="0"/>
          </a:p>
          <a:p>
            <a:endParaRPr lang="fr-FR" sz="3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3200" dirty="0" smtClean="0"/>
              <a:t>Fête du Sport : Metz 30 sept &amp; 1er octobre</a:t>
            </a:r>
          </a:p>
          <a:p>
            <a:endParaRPr lang="fr-FR" sz="3200" dirty="0" smtClean="0"/>
          </a:p>
          <a:p>
            <a:endParaRPr lang="fr-FR" sz="32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61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1886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C000"/>
                </a:solidFill>
              </a:rPr>
              <a:t>Développement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98072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Nouvelles pratiques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707352" cy="26478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86508"/>
            <a:ext cx="3562286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1886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C000"/>
                </a:solidFill>
              </a:rPr>
              <a:t>Développement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98072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Championnat Loisirs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69" y="1271847"/>
            <a:ext cx="3676165" cy="5085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6" y="2924944"/>
            <a:ext cx="4876800" cy="22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1886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C000"/>
                </a:solidFill>
              </a:rPr>
              <a:t>Développement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1594" y="242088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Stages et Formations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5428"/>
            <a:ext cx="3960440" cy="6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1886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C000"/>
                </a:solidFill>
              </a:rPr>
              <a:t>Développement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98072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Challenges Jeunes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5650" y="2780928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Nouvelle formule destinée aux débutants. 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Public à fidéliser</a:t>
            </a:r>
          </a:p>
          <a:p>
            <a:endParaRPr lang="fr-FR" sz="3200" dirty="0"/>
          </a:p>
          <a:p>
            <a:r>
              <a:rPr lang="fr-FR" sz="3200" dirty="0" smtClean="0"/>
              <a:t>Proximité / Ludique / Visibilité</a:t>
            </a:r>
          </a:p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Compétiteurs de demain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9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1828800"/>
          </a:xfrm>
        </p:spPr>
        <p:txBody>
          <a:bodyPr>
            <a:normAutofit/>
          </a:bodyPr>
          <a:lstStyle/>
          <a:p>
            <a:pPr lvl="0" algn="ctr"/>
            <a:r>
              <a:rPr lang="fr-FR" sz="4400" dirty="0" smtClean="0">
                <a:solidFill>
                  <a:srgbClr val="FFFF99"/>
                </a:solidFill>
              </a:rPr>
              <a:t>Remise de récompenses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272" y="1785926"/>
            <a:ext cx="22185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-180528" y="1844824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C000"/>
                </a:solidFill>
              </a:rPr>
              <a:t>LABEL DEVELOPPEMENT</a:t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>CD57TT</a:t>
            </a:r>
          </a:p>
          <a:p>
            <a:pPr algn="ctr"/>
            <a:endParaRPr lang="fr-FR" sz="2800" b="1" dirty="0">
              <a:solidFill>
                <a:srgbClr val="FFC000"/>
              </a:solidFill>
            </a:endParaRPr>
          </a:p>
          <a:p>
            <a:pPr algn="ctr"/>
            <a:r>
              <a:rPr lang="fr-FR" sz="2800" b="1" i="1" dirty="0" smtClean="0">
                <a:solidFill>
                  <a:srgbClr val="FFC000"/>
                </a:solidFill>
              </a:rPr>
              <a:t>SAISON</a:t>
            </a:r>
          </a:p>
          <a:p>
            <a:pPr algn="ctr"/>
            <a:r>
              <a:rPr lang="fr-FR" sz="2800" b="1" i="1" dirty="0" smtClean="0">
                <a:solidFill>
                  <a:srgbClr val="FFC000"/>
                </a:solidFill>
              </a:rPr>
              <a:t>2016/2017</a:t>
            </a:r>
            <a:endParaRPr lang="fr-FR" sz="2800" b="1" i="1" dirty="0">
              <a:solidFill>
                <a:srgbClr val="FFC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67944" y="90872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FFC000"/>
                </a:solidFill>
              </a:rPr>
              <a:t>*</a:t>
            </a:r>
            <a:endParaRPr lang="fr-FR" sz="6000" b="1" i="1" dirty="0">
              <a:solidFill>
                <a:srgbClr val="FFC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07904" y="2276872"/>
            <a:ext cx="5112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C000"/>
                </a:solidFill>
              </a:rPr>
              <a:t>HAGONDANGE ES</a:t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/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>AS TT MORSBACH</a:t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/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>NEUFGRANGE</a:t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/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>STE MARIE AUX CHÊNES ASPTT</a:t>
            </a:r>
            <a:endParaRPr lang="fr-FR" sz="2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-180528" y="1844824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C000"/>
                </a:solidFill>
              </a:rPr>
              <a:t>LABEL DEVELOPPEMENT</a:t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>CD57TT</a:t>
            </a:r>
          </a:p>
          <a:p>
            <a:pPr algn="ctr"/>
            <a:endParaRPr lang="fr-FR" sz="2800" b="1" dirty="0">
              <a:solidFill>
                <a:srgbClr val="FFC000"/>
              </a:solidFill>
            </a:endParaRPr>
          </a:p>
          <a:p>
            <a:pPr algn="ctr"/>
            <a:r>
              <a:rPr lang="fr-FR" sz="2800" b="1" i="1" dirty="0" smtClean="0">
                <a:solidFill>
                  <a:srgbClr val="FFC000"/>
                </a:solidFill>
              </a:rPr>
              <a:t>SAISON</a:t>
            </a:r>
          </a:p>
          <a:p>
            <a:pPr algn="ctr"/>
            <a:r>
              <a:rPr lang="fr-FR" sz="2800" b="1" i="1" dirty="0" smtClean="0">
                <a:solidFill>
                  <a:srgbClr val="FFC000"/>
                </a:solidFill>
              </a:rPr>
              <a:t>2016/2017</a:t>
            </a:r>
            <a:endParaRPr lang="fr-FR" sz="2800" b="1" i="1" dirty="0">
              <a:solidFill>
                <a:srgbClr val="FFC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67944" y="90872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FFC000"/>
                </a:solidFill>
              </a:rPr>
              <a:t>* *</a:t>
            </a:r>
            <a:r>
              <a:rPr lang="fr-FR" sz="2800" b="1" dirty="0" smtClean="0">
                <a:solidFill>
                  <a:srgbClr val="FFC000"/>
                </a:solidFill>
              </a:rPr>
              <a:t> </a:t>
            </a:r>
            <a:endParaRPr lang="fr-FR" sz="2800" b="1" i="1" dirty="0">
              <a:solidFill>
                <a:srgbClr val="FFC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07904" y="2276872"/>
            <a:ext cx="5112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C000"/>
                </a:solidFill>
              </a:rPr>
              <a:t>MANOM JS</a:t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/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>MONTIGNY LES METZ TT</a:t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/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>TERVILLE-FLORANGE OC TT</a:t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/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>THIONVILLE TT</a:t>
            </a:r>
            <a:endParaRPr lang="fr-FR" sz="2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-180528" y="1844824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C000"/>
                </a:solidFill>
              </a:rPr>
              <a:t>LABEL DEVELOPPEMENT</a:t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>CD57TT</a:t>
            </a:r>
          </a:p>
          <a:p>
            <a:pPr algn="ctr"/>
            <a:endParaRPr lang="fr-FR" sz="2800" b="1" dirty="0">
              <a:solidFill>
                <a:srgbClr val="FFC000"/>
              </a:solidFill>
            </a:endParaRPr>
          </a:p>
          <a:p>
            <a:pPr algn="ctr"/>
            <a:r>
              <a:rPr lang="fr-FR" sz="2800" b="1" i="1" dirty="0" smtClean="0">
                <a:solidFill>
                  <a:srgbClr val="FFC000"/>
                </a:solidFill>
              </a:rPr>
              <a:t>SAISON</a:t>
            </a:r>
          </a:p>
          <a:p>
            <a:pPr algn="ctr"/>
            <a:r>
              <a:rPr lang="fr-FR" sz="2800" b="1" i="1" dirty="0" smtClean="0">
                <a:solidFill>
                  <a:srgbClr val="FFC000"/>
                </a:solidFill>
              </a:rPr>
              <a:t>2016/2017</a:t>
            </a:r>
            <a:endParaRPr lang="fr-FR" sz="2800" b="1" i="1" dirty="0">
              <a:solidFill>
                <a:srgbClr val="FFC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67944" y="90872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FFC000"/>
                </a:solidFill>
              </a:rPr>
              <a:t>* * *</a:t>
            </a:r>
            <a:endParaRPr lang="fr-FR" sz="6000" b="1" i="1" dirty="0">
              <a:solidFill>
                <a:srgbClr val="FFC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07904" y="2276872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C000"/>
                </a:solidFill>
              </a:rPr>
              <a:t>MAIZIERES LES METZ TT</a:t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/>
            </a:r>
            <a:br>
              <a:rPr lang="fr-FR" sz="2800" b="1" dirty="0" smtClean="0">
                <a:solidFill>
                  <a:srgbClr val="FFC000"/>
                </a:solidFill>
              </a:rPr>
            </a:br>
            <a:r>
              <a:rPr lang="fr-FR" sz="2800" b="1" dirty="0" smtClean="0">
                <a:solidFill>
                  <a:srgbClr val="FFC000"/>
                </a:solidFill>
              </a:rPr>
              <a:t>PETIT-REDERCHING TT</a:t>
            </a:r>
            <a:endParaRPr lang="fr-FR" sz="2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2376264" cy="31672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21" y="260648"/>
            <a:ext cx="3003664" cy="2996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3689624"/>
            <a:ext cx="3779912" cy="28349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61" y="3566521"/>
            <a:ext cx="3081139" cy="30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7504" y="1346491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COUPE</a:t>
            </a:r>
          </a:p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de</a:t>
            </a:r>
          </a:p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MOSELLE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r>
              <a:rPr lang="fr-FR" sz="2400" b="1" i="1" dirty="0" smtClean="0">
                <a:solidFill>
                  <a:srgbClr val="FFC000"/>
                </a:solidFill>
              </a:rPr>
              <a:t>SAISON</a:t>
            </a:r>
          </a:p>
          <a:p>
            <a:pPr algn="ctr"/>
            <a:r>
              <a:rPr lang="fr-FR" sz="2400" b="1" i="1" dirty="0" smtClean="0">
                <a:solidFill>
                  <a:srgbClr val="FFC000"/>
                </a:solidFill>
              </a:rPr>
              <a:t>2016/2017</a:t>
            </a:r>
            <a:endParaRPr lang="fr-FR" sz="2400" b="1" i="1" dirty="0">
              <a:solidFill>
                <a:srgbClr val="FFC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1" y="4037073"/>
            <a:ext cx="2308742" cy="7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729203" y="2204864"/>
            <a:ext cx="63072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Vainqueur : THIONVILLE TT 1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Finaliste : KNUTANGE-NILVANGE TT 2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½ Finaliste : </a:t>
            </a:r>
            <a:r>
              <a:rPr lang="fr-FR" sz="2800" dirty="0">
                <a:solidFill>
                  <a:srgbClr val="FFFF00"/>
                </a:solidFill>
              </a:rPr>
              <a:t>AMNEVILLE TT 2</a:t>
            </a:r>
            <a:endParaRPr lang="fr-FR" sz="2800" dirty="0" smtClean="0">
              <a:solidFill>
                <a:srgbClr val="FFFF00"/>
              </a:solidFill>
            </a:endParaRPr>
          </a:p>
          <a:p>
            <a:pPr algn="ctr"/>
            <a:r>
              <a:rPr lang="fr-FR" sz="2800" dirty="0">
                <a:solidFill>
                  <a:srgbClr val="FFFF00"/>
                </a:solidFill>
              </a:rPr>
              <a:t>½ Finaliste : </a:t>
            </a:r>
            <a:r>
              <a:rPr lang="fr-FR" sz="2800" dirty="0" smtClean="0">
                <a:solidFill>
                  <a:srgbClr val="FFFF00"/>
                </a:solidFill>
              </a:rPr>
              <a:t>FREYMING ST MAURICE 1</a:t>
            </a:r>
            <a:endParaRPr lang="fr-FR" sz="2800" dirty="0">
              <a:solidFill>
                <a:srgbClr val="FFFF00"/>
              </a:solidFill>
            </a:endParaRPr>
          </a:p>
          <a:p>
            <a:pPr algn="ctr"/>
            <a:endParaRPr lang="fr-F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78902" y="1255620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COUPE</a:t>
            </a:r>
          </a:p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de la</a:t>
            </a:r>
          </a:p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MIRABELLE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r>
              <a:rPr lang="fr-FR" sz="2400" b="1" i="1" dirty="0" smtClean="0">
                <a:solidFill>
                  <a:srgbClr val="FFC000"/>
                </a:solidFill>
              </a:rPr>
              <a:t>SAISON</a:t>
            </a:r>
          </a:p>
          <a:p>
            <a:pPr algn="ctr"/>
            <a:r>
              <a:rPr lang="fr-FR" sz="2400" b="1" i="1" dirty="0" smtClean="0">
                <a:solidFill>
                  <a:srgbClr val="FFC000"/>
                </a:solidFill>
              </a:rPr>
              <a:t>2016/2017</a:t>
            </a:r>
            <a:endParaRPr lang="fr-FR" sz="2400" b="1" i="1" dirty="0">
              <a:solidFill>
                <a:srgbClr val="FFC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1" y="4725144"/>
            <a:ext cx="2308742" cy="7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267744" y="2204864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Vainqueur : ST JEAN KOURTZERODE 1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Finaliste : </a:t>
            </a:r>
            <a:r>
              <a:rPr lang="fr-FR" sz="2800" dirty="0" smtClean="0">
                <a:solidFill>
                  <a:srgbClr val="FFFF00"/>
                </a:solidFill>
              </a:rPr>
              <a:t>TERVILLE-FLORANGE OC TT</a:t>
            </a:r>
            <a:endParaRPr lang="fr-FR" sz="2800" dirty="0" smtClean="0">
              <a:solidFill>
                <a:srgbClr val="FFFF00"/>
              </a:solidFill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½ Finaliste </a:t>
            </a:r>
            <a:r>
              <a:rPr lang="fr-FR" sz="2800" dirty="0">
                <a:solidFill>
                  <a:srgbClr val="FFFF00"/>
                </a:solidFill>
              </a:rPr>
              <a:t>: PETIT REDERCHING TT </a:t>
            </a:r>
            <a:r>
              <a:rPr lang="fr-FR" sz="2800" dirty="0" smtClean="0">
                <a:solidFill>
                  <a:srgbClr val="FFFF00"/>
                </a:solidFill>
              </a:rPr>
              <a:t> 1</a:t>
            </a:r>
          </a:p>
          <a:p>
            <a:pPr algn="ctr"/>
            <a:r>
              <a:rPr lang="fr-FR" sz="2800" dirty="0">
                <a:solidFill>
                  <a:srgbClr val="FFFF00"/>
                </a:solidFill>
              </a:rPr>
              <a:t>½ Finaliste : </a:t>
            </a:r>
            <a:r>
              <a:rPr lang="fr-FR" sz="2800" dirty="0" smtClean="0">
                <a:solidFill>
                  <a:srgbClr val="FFFF00"/>
                </a:solidFill>
              </a:rPr>
              <a:t>AMNEVILLE TT</a:t>
            </a:r>
            <a:endParaRPr lang="fr-F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7504" y="1346491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TITRES</a:t>
            </a:r>
          </a:p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par</a:t>
            </a:r>
          </a:p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EQUIPES</a:t>
            </a:r>
          </a:p>
          <a:p>
            <a:pPr algn="ctr"/>
            <a:endParaRPr lang="fr-FR" sz="2000" b="1" dirty="0">
              <a:solidFill>
                <a:srgbClr val="FFC000"/>
              </a:solidFill>
            </a:endParaRPr>
          </a:p>
          <a:p>
            <a:pPr algn="ctr"/>
            <a:r>
              <a:rPr lang="fr-FR" sz="2000" b="1" i="1" dirty="0" smtClean="0">
                <a:solidFill>
                  <a:srgbClr val="FFC000"/>
                </a:solidFill>
              </a:rPr>
              <a:t>SAISON</a:t>
            </a:r>
          </a:p>
          <a:p>
            <a:pPr algn="ctr"/>
            <a:r>
              <a:rPr lang="fr-FR" sz="2000" b="1" i="1" dirty="0" smtClean="0">
                <a:solidFill>
                  <a:srgbClr val="FFC000"/>
                </a:solidFill>
              </a:rPr>
              <a:t>2016/2017</a:t>
            </a:r>
            <a:endParaRPr lang="fr-FR" sz="2000" b="1" i="1" dirty="0">
              <a:solidFill>
                <a:srgbClr val="FFC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7" y="4037073"/>
            <a:ext cx="2308742" cy="7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35762" y="1916832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</a:rPr>
              <a:t>ELITE DEPARTEMENTALE </a:t>
            </a:r>
          </a:p>
          <a:p>
            <a:pPr algn="ctr"/>
            <a:endParaRPr lang="fr-FR" sz="2800" b="1" dirty="0">
              <a:solidFill>
                <a:srgbClr val="FFFF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MAIZIERES LES METZ TT</a:t>
            </a:r>
            <a:endParaRPr lang="fr-F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7" y="4037073"/>
            <a:ext cx="2308742" cy="7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19872" y="1916832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</a:rPr>
              <a:t>DEPARTEMENTALE  1</a:t>
            </a:r>
          </a:p>
          <a:p>
            <a:pPr algn="ctr"/>
            <a:endParaRPr lang="fr-FR" sz="2800" b="1" dirty="0">
              <a:solidFill>
                <a:srgbClr val="FFFF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AMNEVILLE TT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346491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TITRES</a:t>
            </a:r>
          </a:p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par</a:t>
            </a:r>
          </a:p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EQUIPES</a:t>
            </a:r>
          </a:p>
          <a:p>
            <a:pPr algn="ctr"/>
            <a:endParaRPr lang="fr-FR" sz="2000" b="1" dirty="0">
              <a:solidFill>
                <a:srgbClr val="FFC000"/>
              </a:solidFill>
            </a:endParaRPr>
          </a:p>
          <a:p>
            <a:pPr algn="ctr"/>
            <a:r>
              <a:rPr lang="fr-FR" sz="2000" b="1" i="1" dirty="0" smtClean="0">
                <a:solidFill>
                  <a:srgbClr val="FFC000"/>
                </a:solidFill>
              </a:rPr>
              <a:t>SAISON</a:t>
            </a:r>
          </a:p>
          <a:p>
            <a:pPr algn="ctr"/>
            <a:r>
              <a:rPr lang="fr-FR" sz="2000" b="1" i="1" dirty="0" smtClean="0">
                <a:solidFill>
                  <a:srgbClr val="FFC000"/>
                </a:solidFill>
              </a:rPr>
              <a:t>2016/2017</a:t>
            </a:r>
            <a:endParaRPr lang="fr-FR" sz="2000" b="1" i="1" dirty="0">
              <a:solidFill>
                <a:srgbClr val="FFC000"/>
              </a:solidFill>
            </a:endParaRPr>
          </a:p>
          <a:p>
            <a:pPr algn="ctr"/>
            <a:endParaRPr lang="fr-FR" sz="2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7" y="4037073"/>
            <a:ext cx="2308742" cy="7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699792" y="1916832"/>
            <a:ext cx="6251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</a:rPr>
              <a:t>DEPARTEMENTALE  2</a:t>
            </a:r>
          </a:p>
          <a:p>
            <a:pPr algn="ctr"/>
            <a:endParaRPr lang="fr-FR" sz="2800" b="1" dirty="0">
              <a:solidFill>
                <a:srgbClr val="FFFF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PHALSBOURG TT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346491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TITRES</a:t>
            </a:r>
          </a:p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par</a:t>
            </a:r>
          </a:p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EQUIPES</a:t>
            </a:r>
          </a:p>
          <a:p>
            <a:pPr algn="ctr"/>
            <a:endParaRPr lang="fr-FR" sz="2000" b="1" dirty="0">
              <a:solidFill>
                <a:srgbClr val="FFC000"/>
              </a:solidFill>
            </a:endParaRPr>
          </a:p>
          <a:p>
            <a:pPr algn="ctr"/>
            <a:r>
              <a:rPr lang="fr-FR" sz="2000" b="1" i="1" dirty="0" smtClean="0">
                <a:solidFill>
                  <a:srgbClr val="FFC000"/>
                </a:solidFill>
              </a:rPr>
              <a:t>SAISON</a:t>
            </a:r>
          </a:p>
          <a:p>
            <a:pPr algn="ctr"/>
            <a:r>
              <a:rPr lang="fr-FR" sz="2000" b="1" i="1" dirty="0" smtClean="0">
                <a:solidFill>
                  <a:srgbClr val="FFC000"/>
                </a:solidFill>
              </a:rPr>
              <a:t>2016/2017</a:t>
            </a:r>
            <a:endParaRPr lang="fr-FR" sz="2000" b="1" i="1" dirty="0">
              <a:solidFill>
                <a:srgbClr val="FFC000"/>
              </a:solidFill>
            </a:endParaRPr>
          </a:p>
          <a:p>
            <a:pPr algn="ctr"/>
            <a:endParaRPr lang="fr-FR" sz="2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7" y="4037073"/>
            <a:ext cx="2308742" cy="7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19872" y="1916832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</a:rPr>
              <a:t>DEPARTEMENTALE  3</a:t>
            </a:r>
          </a:p>
          <a:p>
            <a:pPr algn="ctr"/>
            <a:endParaRPr lang="fr-FR" sz="2800" b="1" dirty="0">
              <a:solidFill>
                <a:srgbClr val="FFFF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MONTIGNY LES METZ TT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346491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TITRES</a:t>
            </a:r>
          </a:p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par</a:t>
            </a:r>
          </a:p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EQUIPES</a:t>
            </a:r>
          </a:p>
          <a:p>
            <a:pPr algn="ctr"/>
            <a:endParaRPr lang="fr-FR" sz="2000" b="1" dirty="0">
              <a:solidFill>
                <a:srgbClr val="FFC000"/>
              </a:solidFill>
            </a:endParaRPr>
          </a:p>
          <a:p>
            <a:pPr algn="ctr"/>
            <a:r>
              <a:rPr lang="fr-FR" sz="2000" b="1" i="1" dirty="0" smtClean="0">
                <a:solidFill>
                  <a:srgbClr val="FFC000"/>
                </a:solidFill>
              </a:rPr>
              <a:t>SAISON</a:t>
            </a:r>
          </a:p>
          <a:p>
            <a:pPr algn="ctr"/>
            <a:r>
              <a:rPr lang="fr-FR" sz="2000" b="1" i="1" dirty="0" smtClean="0">
                <a:solidFill>
                  <a:srgbClr val="FFC000"/>
                </a:solidFill>
              </a:rPr>
              <a:t>2016/2017</a:t>
            </a:r>
            <a:endParaRPr lang="fr-FR" sz="2000" b="1" i="1" dirty="0">
              <a:solidFill>
                <a:srgbClr val="FFC000"/>
              </a:solidFill>
            </a:endParaRPr>
          </a:p>
          <a:p>
            <a:pPr algn="ctr"/>
            <a:endParaRPr lang="fr-FR" sz="2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7" y="4037073"/>
            <a:ext cx="2308742" cy="7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06215" y="1628800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</a:rPr>
              <a:t>CADETS</a:t>
            </a:r>
          </a:p>
          <a:p>
            <a:pPr algn="ctr"/>
            <a:endParaRPr lang="fr-FR" sz="2800" b="1" dirty="0">
              <a:solidFill>
                <a:srgbClr val="FFFF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MANOM JS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346491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TITRES</a:t>
            </a:r>
          </a:p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par</a:t>
            </a:r>
          </a:p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EQUIPES</a:t>
            </a:r>
          </a:p>
          <a:p>
            <a:pPr algn="ctr"/>
            <a:endParaRPr lang="fr-FR" sz="2000" b="1" dirty="0">
              <a:solidFill>
                <a:srgbClr val="FFC000"/>
              </a:solidFill>
            </a:endParaRPr>
          </a:p>
          <a:p>
            <a:pPr algn="ctr"/>
            <a:r>
              <a:rPr lang="fr-FR" sz="2000" b="1" i="1" dirty="0" smtClean="0">
                <a:solidFill>
                  <a:srgbClr val="FFC000"/>
                </a:solidFill>
              </a:rPr>
              <a:t>SAISON</a:t>
            </a:r>
          </a:p>
          <a:p>
            <a:pPr algn="ctr"/>
            <a:r>
              <a:rPr lang="fr-FR" sz="2000" b="1" i="1" dirty="0" smtClean="0">
                <a:solidFill>
                  <a:srgbClr val="FFC000"/>
                </a:solidFill>
              </a:rPr>
              <a:t>2016/2017</a:t>
            </a:r>
            <a:endParaRPr lang="fr-FR" sz="2000" b="1" i="1" dirty="0">
              <a:solidFill>
                <a:srgbClr val="FFC000"/>
              </a:solidFill>
            </a:endParaRPr>
          </a:p>
          <a:p>
            <a:pPr algn="ctr"/>
            <a:endParaRPr lang="fr-FR" sz="2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7" y="4037073"/>
            <a:ext cx="2308742" cy="7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06215" y="1556792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</a:rPr>
              <a:t>MINIMES</a:t>
            </a:r>
          </a:p>
          <a:p>
            <a:pPr algn="ctr"/>
            <a:endParaRPr lang="fr-FR" sz="2800" b="1" dirty="0">
              <a:solidFill>
                <a:srgbClr val="FFFF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TERVILLE FLORANGE OC TT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346491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TITRES</a:t>
            </a:r>
          </a:p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par</a:t>
            </a:r>
          </a:p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EQUIPES</a:t>
            </a:r>
          </a:p>
          <a:p>
            <a:pPr algn="ctr"/>
            <a:endParaRPr lang="fr-FR" sz="2000" b="1" dirty="0">
              <a:solidFill>
                <a:srgbClr val="FFC000"/>
              </a:solidFill>
            </a:endParaRPr>
          </a:p>
          <a:p>
            <a:pPr algn="ctr"/>
            <a:r>
              <a:rPr lang="fr-FR" sz="2000" b="1" i="1" dirty="0" smtClean="0">
                <a:solidFill>
                  <a:srgbClr val="FFC000"/>
                </a:solidFill>
              </a:rPr>
              <a:t>SAISON</a:t>
            </a:r>
          </a:p>
          <a:p>
            <a:pPr algn="ctr"/>
            <a:r>
              <a:rPr lang="fr-FR" sz="2000" b="1" i="1" dirty="0">
                <a:solidFill>
                  <a:srgbClr val="FFC000"/>
                </a:solidFill>
              </a:rPr>
              <a:t>2016/2017</a:t>
            </a:r>
          </a:p>
          <a:p>
            <a:pPr algn="ctr"/>
            <a:endParaRPr lang="fr-FR" sz="2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7" y="4037073"/>
            <a:ext cx="2308742" cy="7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06215" y="1539949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</a:rPr>
              <a:t>BENJAMINS</a:t>
            </a:r>
          </a:p>
          <a:p>
            <a:pPr algn="ctr"/>
            <a:endParaRPr lang="fr-FR" sz="2800" b="1" dirty="0">
              <a:solidFill>
                <a:srgbClr val="FFFF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MANOM JS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346491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TITRES</a:t>
            </a:r>
          </a:p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par</a:t>
            </a:r>
          </a:p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EQUIPES</a:t>
            </a:r>
          </a:p>
          <a:p>
            <a:pPr algn="ctr"/>
            <a:endParaRPr lang="fr-FR" sz="2000" b="1" dirty="0">
              <a:solidFill>
                <a:srgbClr val="FFC000"/>
              </a:solidFill>
            </a:endParaRPr>
          </a:p>
          <a:p>
            <a:pPr algn="ctr"/>
            <a:r>
              <a:rPr lang="fr-FR" sz="2000" b="1" i="1" dirty="0" smtClean="0">
                <a:solidFill>
                  <a:srgbClr val="FFC000"/>
                </a:solidFill>
              </a:rPr>
              <a:t>SAISON</a:t>
            </a:r>
          </a:p>
          <a:p>
            <a:pPr algn="ctr"/>
            <a:r>
              <a:rPr lang="fr-FR" sz="2000" b="1" i="1" dirty="0">
                <a:solidFill>
                  <a:srgbClr val="FFC000"/>
                </a:solidFill>
              </a:rPr>
              <a:t>2016/2017</a:t>
            </a:r>
          </a:p>
        </p:txBody>
      </p:sp>
    </p:spTree>
    <p:extLst>
      <p:ext uri="{BB962C8B-B14F-4D97-AF65-F5344CB8AC3E}">
        <p14:creationId xmlns:p14="http://schemas.microsoft.com/office/powerpoint/2010/main" val="2684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7" y="4037073"/>
            <a:ext cx="2308742" cy="7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75856" y="823271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Pauline CHASSELIN</a:t>
            </a:r>
            <a:br>
              <a:rPr lang="fr-FR" sz="2800" b="1" dirty="0" smtClean="0">
                <a:solidFill>
                  <a:srgbClr val="FFFF00"/>
                </a:solidFill>
              </a:rPr>
            </a:br>
            <a:r>
              <a:rPr lang="fr-FR" sz="2800" b="1" dirty="0" smtClean="0">
                <a:solidFill>
                  <a:srgbClr val="FFFF00"/>
                </a:solidFill>
              </a:rPr>
              <a:t>Metz TT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346491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</a:rPr>
              <a:t>SPORTIVE DE L’ANNEE</a:t>
            </a:r>
          </a:p>
          <a:p>
            <a:pPr algn="ctr"/>
            <a:endParaRPr lang="fr-FR" sz="2000" b="1" dirty="0">
              <a:solidFill>
                <a:srgbClr val="FFC000"/>
              </a:solidFill>
            </a:endParaRPr>
          </a:p>
          <a:p>
            <a:pPr algn="ctr"/>
            <a:r>
              <a:rPr lang="fr-FR" sz="2000" b="1" i="1" dirty="0" smtClean="0">
                <a:solidFill>
                  <a:srgbClr val="FFC000"/>
                </a:solidFill>
              </a:rPr>
              <a:t>SAISON</a:t>
            </a:r>
          </a:p>
          <a:p>
            <a:pPr algn="ctr"/>
            <a:r>
              <a:rPr lang="fr-FR" sz="2000" b="1" i="1" dirty="0">
                <a:solidFill>
                  <a:srgbClr val="FFC000"/>
                </a:solidFill>
              </a:rPr>
              <a:t>2016/2017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04980"/>
            <a:ext cx="6264780" cy="44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42" y="836712"/>
            <a:ext cx="7273989" cy="48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1828800"/>
          </a:xfrm>
        </p:spPr>
        <p:txBody>
          <a:bodyPr>
            <a:normAutofit/>
          </a:bodyPr>
          <a:lstStyle/>
          <a:p>
            <a:pPr lvl="0" algn="ctr"/>
            <a:r>
              <a:rPr lang="fr-FR" sz="4400" dirty="0" smtClean="0">
                <a:solidFill>
                  <a:srgbClr val="FFFF99"/>
                </a:solidFill>
              </a:rPr>
              <a:t>Allocutions de clôture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Picture 5" descr="MMj0303357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820695"/>
            <a:ext cx="2984511" cy="45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70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Comité Départemental de Tennis de Table de la Moselle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429132"/>
            <a:ext cx="8568952" cy="1986414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solidFill>
                  <a:srgbClr val="FFC000"/>
                </a:solidFill>
              </a:rPr>
              <a:t>Assemblée Générale Ordinaire</a:t>
            </a:r>
          </a:p>
          <a:p>
            <a:pPr algn="ctr"/>
            <a:endParaRPr lang="fr-FR" sz="600" dirty="0" smtClean="0">
              <a:solidFill>
                <a:srgbClr val="FFC000"/>
              </a:solidFill>
            </a:endParaRPr>
          </a:p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17 septembre 2017</a:t>
            </a:r>
          </a:p>
          <a:p>
            <a:pPr algn="ctr"/>
            <a:r>
              <a:rPr lang="fr-FR" sz="3200" dirty="0" smtClean="0">
                <a:solidFill>
                  <a:srgbClr val="FFC000"/>
                </a:solidFill>
              </a:rPr>
              <a:t>ENCHENBERG</a:t>
            </a:r>
            <a:endParaRPr lang="fr-FR" sz="3200" dirty="0">
              <a:solidFill>
                <a:srgbClr val="FFC000"/>
              </a:solidFill>
            </a:endParaRPr>
          </a:p>
        </p:txBody>
      </p:sp>
      <p:pic>
        <p:nvPicPr>
          <p:cNvPr id="4" name="Image 3" descr="cd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7907" y="2285992"/>
            <a:ext cx="5887569" cy="200026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0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2209"/>
            <a:ext cx="3168352" cy="42244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5081412" cy="33843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08" y="4015991"/>
            <a:ext cx="5961856" cy="2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097-B48D-4D3F-9744-38F7CCC299D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Débit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Débit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Débit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Débit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4046</TotalTime>
  <Words>1038</Words>
  <Application>Microsoft Office PowerPoint</Application>
  <PresentationFormat>Affichage à l'écran (4:3)</PresentationFormat>
  <Paragraphs>398</Paragraphs>
  <Slides>71</Slides>
  <Notes>56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77" baseType="lpstr">
      <vt:lpstr>Calibri</vt:lpstr>
      <vt:lpstr>Constantia</vt:lpstr>
      <vt:lpstr>Times New Roman</vt:lpstr>
      <vt:lpstr>Wingdings</vt:lpstr>
      <vt:lpstr>Wingdings 2</vt:lpstr>
      <vt:lpstr>Débit</vt:lpstr>
      <vt:lpstr>Comité Départemental de Tennis de Table de la Moselle</vt:lpstr>
      <vt:lpstr>ORDRE DU JOUR</vt:lpstr>
      <vt:lpstr>Approbation du Procès Verbal de l’Assemblée Générale du 04/09/2016 </vt:lpstr>
      <vt:lpstr>Allocution de la Présidente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Rapport Moral du Secrétaire Général </vt:lpstr>
      <vt:lpstr>Evolution des licences</vt:lpstr>
      <vt:lpstr>Répartition par types</vt:lpstr>
      <vt:lpstr>Répartition par tranches d’âge</vt:lpstr>
      <vt:lpstr>Représentation féminine par catégorie</vt:lpstr>
      <vt:lpstr>Evolution du nombre de clubs</vt:lpstr>
      <vt:lpstr>Statistiques des clubs</vt:lpstr>
      <vt:lpstr>Variation d’effectif dans les clubs</vt:lpstr>
      <vt:lpstr>Présentation PowerPoint</vt:lpstr>
      <vt:lpstr>Présentation PowerPoint</vt:lpstr>
      <vt:lpstr>Elections au comité directeur</vt:lpstr>
      <vt:lpstr>Rapport Financier de la Trésorière Générale </vt:lpstr>
      <vt:lpstr>Le compte de résultat 2016/2017</vt:lpstr>
      <vt:lpstr>L’évolution des charges (avec manifestations exceptionnelles)</vt:lpstr>
      <vt:lpstr>L’évolution des produits (avec manifestations exceptionnelles)</vt:lpstr>
      <vt:lpstr>Résultat 2016/2017 (avec manifestations exceptionnelles)</vt:lpstr>
      <vt:lpstr>Les manifestations exceptionnelles GJC 2015/2016 Inscrites au Compte de Résultat</vt:lpstr>
      <vt:lpstr>Résultat 2016/2017  (hors manifestations exceptionnelles)</vt:lpstr>
      <vt:lpstr>Bilan au 30 juin 2017</vt:lpstr>
      <vt:lpstr>ce qu’il faut retenir...</vt:lpstr>
      <vt:lpstr>Rapport des réviseurs aux comptes</vt:lpstr>
      <vt:lpstr>Vote sur le compte de résultat et le bilan</vt:lpstr>
      <vt:lpstr>Le budget prévisionnel 2017/2018</vt:lpstr>
      <vt:lpstr>Exercice 2017/2018</vt:lpstr>
      <vt:lpstr>ce qu’il faut retenir...</vt:lpstr>
      <vt:lpstr>Vote sur le budget prévisionnel</vt:lpstr>
      <vt:lpstr>Présentation PowerPoint</vt:lpstr>
      <vt:lpstr>Proclamation des  résultats aux élections </vt:lpstr>
      <vt:lpstr>Commission Sportive Départementale </vt:lpstr>
      <vt:lpstr>Présentation PowerPoint</vt:lpstr>
      <vt:lpstr>Présentation PowerPoint</vt:lpstr>
      <vt:lpstr>Présentation PowerPoint</vt:lpstr>
      <vt:lpstr>Intervention du responsable associatif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Remise de récompenses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Allocutions de clôture </vt:lpstr>
      <vt:lpstr>Comité Départemental de Tennis de Table de la Moselle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Départemental de la Moselle de Tennis de Table</dc:title>
  <dc:creator>Vincent BLANCHARD</dc:creator>
  <cp:lastModifiedBy>CD57</cp:lastModifiedBy>
  <cp:revision>334</cp:revision>
  <cp:lastPrinted>2017-09-13T11:19:41Z</cp:lastPrinted>
  <dcterms:created xsi:type="dcterms:W3CDTF">2009-09-01T14:11:50Z</dcterms:created>
  <dcterms:modified xsi:type="dcterms:W3CDTF">2017-09-17T10:02:43Z</dcterms:modified>
</cp:coreProperties>
</file>